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284"/>
  </p:notesMasterIdLst>
  <p:sldIdLst>
    <p:sldId id="511" r:id="rId3"/>
    <p:sldId id="263" r:id="rId4"/>
    <p:sldId id="307" r:id="rId5"/>
    <p:sldId id="529" r:id="rId6"/>
    <p:sldId id="530" r:id="rId7"/>
    <p:sldId id="265" r:id="rId8"/>
    <p:sldId id="257" r:id="rId9"/>
    <p:sldId id="262" r:id="rId10"/>
    <p:sldId id="261" r:id="rId11"/>
    <p:sldId id="267" r:id="rId12"/>
    <p:sldId id="266" r:id="rId13"/>
    <p:sldId id="258" r:id="rId14"/>
    <p:sldId id="259" r:id="rId15"/>
    <p:sldId id="260" r:id="rId16"/>
    <p:sldId id="271" r:id="rId17"/>
    <p:sldId id="269" r:id="rId18"/>
    <p:sldId id="270" r:id="rId19"/>
    <p:sldId id="268" r:id="rId20"/>
    <p:sldId id="272" r:id="rId21"/>
    <p:sldId id="273" r:id="rId22"/>
    <p:sldId id="274" r:id="rId23"/>
    <p:sldId id="275" r:id="rId24"/>
    <p:sldId id="276" r:id="rId25"/>
    <p:sldId id="277" r:id="rId26"/>
    <p:sldId id="507" r:id="rId27"/>
    <p:sldId id="509" r:id="rId28"/>
    <p:sldId id="476" r:id="rId29"/>
    <p:sldId id="279" r:id="rId30"/>
    <p:sldId id="280" r:id="rId31"/>
    <p:sldId id="278" r:id="rId32"/>
    <p:sldId id="281" r:id="rId33"/>
    <p:sldId id="308" r:id="rId34"/>
    <p:sldId id="290" r:id="rId35"/>
    <p:sldId id="295" r:id="rId36"/>
    <p:sldId id="535" r:id="rId37"/>
    <p:sldId id="519" r:id="rId38"/>
    <p:sldId id="289" r:id="rId39"/>
    <p:sldId id="283" r:id="rId40"/>
    <p:sldId id="296" r:id="rId41"/>
    <p:sldId id="282" r:id="rId42"/>
    <p:sldId id="284" r:id="rId43"/>
    <p:sldId id="285" r:id="rId44"/>
    <p:sldId id="287" r:id="rId45"/>
    <p:sldId id="286" r:id="rId46"/>
    <p:sldId id="288" r:id="rId47"/>
    <p:sldId id="297" r:id="rId48"/>
    <p:sldId id="298" r:id="rId49"/>
    <p:sldId id="301" r:id="rId50"/>
    <p:sldId id="302" r:id="rId51"/>
    <p:sldId id="303" r:id="rId52"/>
    <p:sldId id="317" r:id="rId53"/>
    <p:sldId id="306" r:id="rId54"/>
    <p:sldId id="309" r:id="rId55"/>
    <p:sldId id="471" r:id="rId56"/>
    <p:sldId id="293" r:id="rId57"/>
    <p:sldId id="294" r:id="rId58"/>
    <p:sldId id="420" r:id="rId59"/>
    <p:sldId id="421" r:id="rId60"/>
    <p:sldId id="291" r:id="rId61"/>
    <p:sldId id="292" r:id="rId62"/>
    <p:sldId id="299" r:id="rId63"/>
    <p:sldId id="300" r:id="rId64"/>
    <p:sldId id="304" r:id="rId65"/>
    <p:sldId id="305" r:id="rId66"/>
    <p:sldId id="318" r:id="rId67"/>
    <p:sldId id="319" r:id="rId68"/>
    <p:sldId id="320" r:id="rId69"/>
    <p:sldId id="321" r:id="rId70"/>
    <p:sldId id="327" r:id="rId71"/>
    <p:sldId id="328" r:id="rId72"/>
    <p:sldId id="329" r:id="rId73"/>
    <p:sldId id="334" r:id="rId74"/>
    <p:sldId id="531" r:id="rId75"/>
    <p:sldId id="311" r:id="rId76"/>
    <p:sldId id="514" r:id="rId77"/>
    <p:sldId id="515" r:id="rId78"/>
    <p:sldId id="312" r:id="rId79"/>
    <p:sldId id="313" r:id="rId80"/>
    <p:sldId id="314" r:id="rId81"/>
    <p:sldId id="536" r:id="rId82"/>
    <p:sldId id="310" r:id="rId83"/>
    <p:sldId id="381" r:id="rId84"/>
    <p:sldId id="315" r:id="rId85"/>
    <p:sldId id="348" r:id="rId86"/>
    <p:sldId id="473" r:id="rId87"/>
    <p:sldId id="474" r:id="rId88"/>
    <p:sldId id="316" r:id="rId89"/>
    <p:sldId id="322" r:id="rId90"/>
    <p:sldId id="323" r:id="rId91"/>
    <p:sldId id="324" r:id="rId92"/>
    <p:sldId id="460" r:id="rId93"/>
    <p:sldId id="461" r:id="rId94"/>
    <p:sldId id="487" r:id="rId95"/>
    <p:sldId id="488" r:id="rId96"/>
    <p:sldId id="325" r:id="rId97"/>
    <p:sldId id="326" r:id="rId98"/>
    <p:sldId id="330" r:id="rId99"/>
    <p:sldId id="331" r:id="rId100"/>
    <p:sldId id="332" r:id="rId101"/>
    <p:sldId id="333" r:id="rId102"/>
    <p:sldId id="532" r:id="rId103"/>
    <p:sldId id="335" r:id="rId104"/>
    <p:sldId id="336" r:id="rId105"/>
    <p:sldId id="337" r:id="rId106"/>
    <p:sldId id="338" r:id="rId107"/>
    <p:sldId id="339" r:id="rId108"/>
    <p:sldId id="340" r:id="rId109"/>
    <p:sldId id="341" r:id="rId110"/>
    <p:sldId id="342" r:id="rId111"/>
    <p:sldId id="344" r:id="rId112"/>
    <p:sldId id="345" r:id="rId113"/>
    <p:sldId id="537" r:id="rId114"/>
    <p:sldId id="538" r:id="rId115"/>
    <p:sldId id="346" r:id="rId116"/>
    <p:sldId id="347" r:id="rId117"/>
    <p:sldId id="349" r:id="rId118"/>
    <p:sldId id="508" r:id="rId119"/>
    <p:sldId id="470" r:id="rId120"/>
    <p:sldId id="352" r:id="rId121"/>
    <p:sldId id="353" r:id="rId122"/>
    <p:sldId id="354" r:id="rId123"/>
    <p:sldId id="355" r:id="rId124"/>
    <p:sldId id="356" r:id="rId125"/>
    <p:sldId id="358" r:id="rId126"/>
    <p:sldId id="477" r:id="rId127"/>
    <p:sldId id="359" r:id="rId128"/>
    <p:sldId id="361" r:id="rId129"/>
    <p:sldId id="453" r:id="rId130"/>
    <p:sldId id="452" r:id="rId131"/>
    <p:sldId id="362" r:id="rId132"/>
    <p:sldId id="363" r:id="rId133"/>
    <p:sldId id="423" r:id="rId134"/>
    <p:sldId id="424" r:id="rId135"/>
    <p:sldId id="364" r:id="rId136"/>
    <p:sldId id="365" r:id="rId137"/>
    <p:sldId id="366" r:id="rId138"/>
    <p:sldId id="367" r:id="rId139"/>
    <p:sldId id="368" r:id="rId140"/>
    <p:sldId id="369" r:id="rId141"/>
    <p:sldId id="370" r:id="rId142"/>
    <p:sldId id="371" r:id="rId143"/>
    <p:sldId id="372" r:id="rId144"/>
    <p:sldId id="373" r:id="rId145"/>
    <p:sldId id="374" r:id="rId146"/>
    <p:sldId id="375" r:id="rId147"/>
    <p:sldId id="376" r:id="rId148"/>
    <p:sldId id="377" r:id="rId149"/>
    <p:sldId id="378" r:id="rId150"/>
    <p:sldId id="379" r:id="rId151"/>
    <p:sldId id="425" r:id="rId152"/>
    <p:sldId id="426" r:id="rId153"/>
    <p:sldId id="533" r:id="rId154"/>
    <p:sldId id="380" r:id="rId155"/>
    <p:sldId id="382" r:id="rId156"/>
    <p:sldId id="402" r:id="rId157"/>
    <p:sldId id="383" r:id="rId158"/>
    <p:sldId id="539" r:id="rId159"/>
    <p:sldId id="384" r:id="rId160"/>
    <p:sldId id="385" r:id="rId161"/>
    <p:sldId id="357" r:id="rId162"/>
    <p:sldId id="360" r:id="rId163"/>
    <p:sldId id="512" r:id="rId164"/>
    <p:sldId id="513" r:id="rId165"/>
    <p:sldId id="542" r:id="rId166"/>
    <p:sldId id="526" r:id="rId167"/>
    <p:sldId id="516" r:id="rId168"/>
    <p:sldId id="400" r:id="rId169"/>
    <p:sldId id="401" r:id="rId170"/>
    <p:sldId id="404" r:id="rId171"/>
    <p:sldId id="540" r:id="rId172"/>
    <p:sldId id="386" r:id="rId173"/>
    <p:sldId id="387" r:id="rId174"/>
    <p:sldId id="478" r:id="rId175"/>
    <p:sldId id="479" r:id="rId176"/>
    <p:sldId id="388" r:id="rId177"/>
    <p:sldId id="389" r:id="rId178"/>
    <p:sldId id="527" r:id="rId179"/>
    <p:sldId id="528" r:id="rId180"/>
    <p:sldId id="517" r:id="rId181"/>
    <p:sldId id="518" r:id="rId182"/>
    <p:sldId id="390" r:id="rId183"/>
    <p:sldId id="391" r:id="rId184"/>
    <p:sldId id="392" r:id="rId185"/>
    <p:sldId id="393" r:id="rId186"/>
    <p:sldId id="454" r:id="rId187"/>
    <p:sldId id="455" r:id="rId188"/>
    <p:sldId id="394" r:id="rId189"/>
    <p:sldId id="395" r:id="rId190"/>
    <p:sldId id="396" r:id="rId191"/>
    <p:sldId id="397" r:id="rId192"/>
    <p:sldId id="398" r:id="rId193"/>
    <p:sldId id="399" r:id="rId194"/>
    <p:sldId id="403" r:id="rId195"/>
    <p:sldId id="405" r:id="rId196"/>
    <p:sldId id="406" r:id="rId197"/>
    <p:sldId id="407" r:id="rId198"/>
    <p:sldId id="408" r:id="rId199"/>
    <p:sldId id="409" r:id="rId200"/>
    <p:sldId id="410" r:id="rId201"/>
    <p:sldId id="411" r:id="rId202"/>
    <p:sldId id="412" r:id="rId203"/>
    <p:sldId id="413" r:id="rId204"/>
    <p:sldId id="414" r:id="rId205"/>
    <p:sldId id="415" r:id="rId206"/>
    <p:sldId id="427" r:id="rId207"/>
    <p:sldId id="428" r:id="rId208"/>
    <p:sldId id="416" r:id="rId209"/>
    <p:sldId id="417" r:id="rId210"/>
    <p:sldId id="418" r:id="rId211"/>
    <p:sldId id="419" r:id="rId212"/>
    <p:sldId id="422" r:id="rId213"/>
    <p:sldId id="429" r:id="rId214"/>
    <p:sldId id="442" r:id="rId215"/>
    <p:sldId id="443" r:id="rId216"/>
    <p:sldId id="534" r:id="rId217"/>
    <p:sldId id="430" r:id="rId218"/>
    <p:sldId id="431" r:id="rId219"/>
    <p:sldId id="510" r:id="rId220"/>
    <p:sldId id="432" r:id="rId221"/>
    <p:sldId id="541" r:id="rId222"/>
    <p:sldId id="433" r:id="rId223"/>
    <p:sldId id="434" r:id="rId224"/>
    <p:sldId id="435" r:id="rId225"/>
    <p:sldId id="481" r:id="rId226"/>
    <p:sldId id="482" r:id="rId227"/>
    <p:sldId id="436" r:id="rId228"/>
    <p:sldId id="437" r:id="rId229"/>
    <p:sldId id="543" r:id="rId230"/>
    <p:sldId id="506" r:id="rId231"/>
    <p:sldId id="439" r:id="rId232"/>
    <p:sldId id="440" r:id="rId233"/>
    <p:sldId id="441" r:id="rId234"/>
    <p:sldId id="444" r:id="rId235"/>
    <p:sldId id="445" r:id="rId236"/>
    <p:sldId id="446" r:id="rId237"/>
    <p:sldId id="500" r:id="rId238"/>
    <p:sldId id="501" r:id="rId239"/>
    <p:sldId id="447" r:id="rId240"/>
    <p:sldId id="448" r:id="rId241"/>
    <p:sldId id="502" r:id="rId242"/>
    <p:sldId id="503" r:id="rId243"/>
    <p:sldId id="449" r:id="rId244"/>
    <p:sldId id="450" r:id="rId245"/>
    <p:sldId id="451" r:id="rId246"/>
    <p:sldId id="456" r:id="rId247"/>
    <p:sldId id="457" r:id="rId248"/>
    <p:sldId id="458" r:id="rId249"/>
    <p:sldId id="459" r:id="rId250"/>
    <p:sldId id="462" r:id="rId251"/>
    <p:sldId id="463" r:id="rId252"/>
    <p:sldId id="464" r:id="rId253"/>
    <p:sldId id="466" r:id="rId254"/>
    <p:sldId id="465" r:id="rId255"/>
    <p:sldId id="467" r:id="rId256"/>
    <p:sldId id="468" r:id="rId257"/>
    <p:sldId id="483" r:id="rId258"/>
    <p:sldId id="484" r:id="rId259"/>
    <p:sldId id="485" r:id="rId260"/>
    <p:sldId id="486" r:id="rId261"/>
    <p:sldId id="489" r:id="rId262"/>
    <p:sldId id="490" r:id="rId263"/>
    <p:sldId id="491" r:id="rId264"/>
    <p:sldId id="492" r:id="rId265"/>
    <p:sldId id="493" r:id="rId266"/>
    <p:sldId id="494" r:id="rId267"/>
    <p:sldId id="495" r:id="rId268"/>
    <p:sldId id="496" r:id="rId269"/>
    <p:sldId id="497" r:id="rId270"/>
    <p:sldId id="498" r:id="rId271"/>
    <p:sldId id="504" r:id="rId272"/>
    <p:sldId id="505" r:id="rId273"/>
    <p:sldId id="472" r:id="rId274"/>
    <p:sldId id="544" r:id="rId275"/>
    <p:sldId id="520" r:id="rId276"/>
    <p:sldId id="521" r:id="rId277"/>
    <p:sldId id="525" r:id="rId278"/>
    <p:sldId id="522" r:id="rId279"/>
    <p:sldId id="523" r:id="rId280"/>
    <p:sldId id="524" r:id="rId281"/>
    <p:sldId id="469" r:id="rId282"/>
    <p:sldId id="475" r:id="rId28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85DD99-5B5C-4684-B28D-AB0FDE7E96B4}" v="113" dt="2021-01-03T14:30:06.75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81786" autoAdjust="0"/>
  </p:normalViewPr>
  <p:slideViewPr>
    <p:cSldViewPr>
      <p:cViewPr varScale="1">
        <p:scale>
          <a:sx n="70" d="100"/>
          <a:sy n="70" d="100"/>
        </p:scale>
        <p:origin x="1814" y="53"/>
      </p:cViewPr>
      <p:guideLst>
        <p:guide orient="horz" pos="2160"/>
        <p:guide pos="2880"/>
      </p:guideLst>
    </p:cSldViewPr>
  </p:slideViewPr>
  <p:outlineViewPr>
    <p:cViewPr>
      <p:scale>
        <a:sx n="33" d="100"/>
        <a:sy n="33" d="100"/>
      </p:scale>
      <p:origin x="0" y="115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microsoft.com/office/2015/10/relationships/revisionInfo" Target="revisionInfo.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customXml" Target="../customXml/item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customXml" Target="../customXml/item2.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customXml" Target="../customXml/item3.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viewProps" Target="viewProps.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microsoft.com/office/2016/11/relationships/changesInfo" Target="changesInfos/changesInfo1.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ée Novion" userId="61763dba-0844-4857-99bb-13ff923eb59f" providerId="ADAL" clId="{F551583B-D297-4C54-9D82-F1CAAAE9D4CD}"/>
    <pc:docChg chg="undo custSel addSld delSld modSld sldOrd">
      <pc:chgData name="Timothée Novion" userId="61763dba-0844-4857-99bb-13ff923eb59f" providerId="ADAL" clId="{F551583B-D297-4C54-9D82-F1CAAAE9D4CD}" dt="2020-12-18T19:31:17.323" v="1213" actId="20577"/>
      <pc:docMkLst>
        <pc:docMk/>
      </pc:docMkLst>
      <pc:sldChg chg="modSp mod">
        <pc:chgData name="Timothée Novion" userId="61763dba-0844-4857-99bb-13ff923eb59f" providerId="ADAL" clId="{F551583B-D297-4C54-9D82-F1CAAAE9D4CD}" dt="2020-07-28T13:17:02.543" v="677" actId="27636"/>
        <pc:sldMkLst>
          <pc:docMk/>
          <pc:sldMk cId="0" sldId="263"/>
        </pc:sldMkLst>
        <pc:spChg chg="mod">
          <ac:chgData name="Timothée Novion" userId="61763dba-0844-4857-99bb-13ff923eb59f" providerId="ADAL" clId="{F551583B-D297-4C54-9D82-F1CAAAE9D4CD}" dt="2020-07-28T13:17:00.722" v="675" actId="1076"/>
          <ac:spMkLst>
            <pc:docMk/>
            <pc:sldMk cId="0" sldId="263"/>
            <ac:spMk id="2" creationId="{00000000-0000-0000-0000-000000000000}"/>
          </ac:spMkLst>
        </pc:spChg>
        <pc:spChg chg="mod">
          <ac:chgData name="Timothée Novion" userId="61763dba-0844-4857-99bb-13ff923eb59f" providerId="ADAL" clId="{F551583B-D297-4C54-9D82-F1CAAAE9D4CD}" dt="2020-07-28T13:17:02.543" v="677" actId="27636"/>
          <ac:spMkLst>
            <pc:docMk/>
            <pc:sldMk cId="0" sldId="263"/>
            <ac:spMk id="3" creationId="{00000000-0000-0000-0000-000000000000}"/>
          </ac:spMkLst>
        </pc:spChg>
      </pc:sldChg>
      <pc:sldChg chg="ord">
        <pc:chgData name="Timothée Novion" userId="61763dba-0844-4857-99bb-13ff923eb59f" providerId="ADAL" clId="{F551583B-D297-4C54-9D82-F1CAAAE9D4CD}" dt="2020-11-16T18:13:46.763" v="973"/>
        <pc:sldMkLst>
          <pc:docMk/>
          <pc:sldMk cId="0" sldId="269"/>
        </pc:sldMkLst>
      </pc:sldChg>
      <pc:sldChg chg="ord">
        <pc:chgData name="Timothée Novion" userId="61763dba-0844-4857-99bb-13ff923eb59f" providerId="ADAL" clId="{F551583B-D297-4C54-9D82-F1CAAAE9D4CD}" dt="2020-11-16T18:13:49.014" v="975"/>
        <pc:sldMkLst>
          <pc:docMk/>
          <pc:sldMk cId="0" sldId="270"/>
        </pc:sldMkLst>
      </pc:sldChg>
      <pc:sldChg chg="modSp mod">
        <pc:chgData name="Timothée Novion" userId="61763dba-0844-4857-99bb-13ff923eb59f" providerId="ADAL" clId="{F551583B-D297-4C54-9D82-F1CAAAE9D4CD}" dt="2020-11-16T20:01:00.774" v="991" actId="20577"/>
        <pc:sldMkLst>
          <pc:docMk/>
          <pc:sldMk cId="0" sldId="306"/>
        </pc:sldMkLst>
        <pc:spChg chg="mod">
          <ac:chgData name="Timothée Novion" userId="61763dba-0844-4857-99bb-13ff923eb59f" providerId="ADAL" clId="{F551583B-D297-4C54-9D82-F1CAAAE9D4CD}" dt="2020-11-16T20:01:00.774" v="991" actId="20577"/>
          <ac:spMkLst>
            <pc:docMk/>
            <pc:sldMk cId="0" sldId="306"/>
            <ac:spMk id="3" creationId="{00000000-0000-0000-0000-000000000000}"/>
          </ac:spMkLst>
        </pc:spChg>
      </pc:sldChg>
      <pc:sldChg chg="modSp mod">
        <pc:chgData name="Timothée Novion" userId="61763dba-0844-4857-99bb-13ff923eb59f" providerId="ADAL" clId="{F551583B-D297-4C54-9D82-F1CAAAE9D4CD}" dt="2020-11-23T12:27:26.713" v="998" actId="12"/>
        <pc:sldMkLst>
          <pc:docMk/>
          <pc:sldMk cId="0" sldId="310"/>
        </pc:sldMkLst>
        <pc:spChg chg="mod">
          <ac:chgData name="Timothée Novion" userId="61763dba-0844-4857-99bb-13ff923eb59f" providerId="ADAL" clId="{F551583B-D297-4C54-9D82-F1CAAAE9D4CD}" dt="2020-11-23T12:27:26.713" v="998" actId="12"/>
          <ac:spMkLst>
            <pc:docMk/>
            <pc:sldMk cId="0" sldId="310"/>
            <ac:spMk id="5" creationId="{00000000-0000-0000-0000-000000000000}"/>
          </ac:spMkLst>
        </pc:spChg>
      </pc:sldChg>
      <pc:sldChg chg="modSp mod modAnim">
        <pc:chgData name="Timothée Novion" userId="61763dba-0844-4857-99bb-13ff923eb59f" providerId="ADAL" clId="{F551583B-D297-4C54-9D82-F1CAAAE9D4CD}" dt="2020-10-06T08:09:47.684" v="813" actId="207"/>
        <pc:sldMkLst>
          <pc:docMk/>
          <pc:sldMk cId="0" sldId="337"/>
        </pc:sldMkLst>
        <pc:spChg chg="mod">
          <ac:chgData name="Timothée Novion" userId="61763dba-0844-4857-99bb-13ff923eb59f" providerId="ADAL" clId="{F551583B-D297-4C54-9D82-F1CAAAE9D4CD}" dt="2020-10-06T08:09:34.178" v="775" actId="20577"/>
          <ac:spMkLst>
            <pc:docMk/>
            <pc:sldMk cId="0" sldId="337"/>
            <ac:spMk id="2" creationId="{00000000-0000-0000-0000-000000000000}"/>
          </ac:spMkLst>
        </pc:spChg>
        <pc:spChg chg="mod">
          <ac:chgData name="Timothée Novion" userId="61763dba-0844-4857-99bb-13ff923eb59f" providerId="ADAL" clId="{F551583B-D297-4C54-9D82-F1CAAAE9D4CD}" dt="2020-10-06T08:09:47.684" v="813" actId="207"/>
          <ac:spMkLst>
            <pc:docMk/>
            <pc:sldMk cId="0" sldId="337"/>
            <ac:spMk id="3" creationId="{00000000-0000-0000-0000-000000000000}"/>
          </ac:spMkLst>
        </pc:spChg>
      </pc:sldChg>
      <pc:sldChg chg="modSp mod">
        <pc:chgData name="Timothée Novion" userId="61763dba-0844-4857-99bb-13ff923eb59f" providerId="ADAL" clId="{F551583B-D297-4C54-9D82-F1CAAAE9D4CD}" dt="2020-12-16T17:46:17.662" v="1098" actId="20577"/>
        <pc:sldMkLst>
          <pc:docMk/>
          <pc:sldMk cId="0" sldId="341"/>
        </pc:sldMkLst>
        <pc:spChg chg="mod">
          <ac:chgData name="Timothée Novion" userId="61763dba-0844-4857-99bb-13ff923eb59f" providerId="ADAL" clId="{F551583B-D297-4C54-9D82-F1CAAAE9D4CD}" dt="2020-12-16T17:46:17.662" v="1098" actId="20577"/>
          <ac:spMkLst>
            <pc:docMk/>
            <pc:sldMk cId="0" sldId="341"/>
            <ac:spMk id="3" creationId="{00000000-0000-0000-0000-000000000000}"/>
          </ac:spMkLst>
        </pc:spChg>
      </pc:sldChg>
      <pc:sldChg chg="del">
        <pc:chgData name="Timothée Novion" userId="61763dba-0844-4857-99bb-13ff923eb59f" providerId="ADAL" clId="{F551583B-D297-4C54-9D82-F1CAAAE9D4CD}" dt="2020-10-06T10:19:28.751" v="971" actId="2696"/>
        <pc:sldMkLst>
          <pc:docMk/>
          <pc:sldMk cId="0" sldId="350"/>
        </pc:sldMkLst>
      </pc:sldChg>
      <pc:sldChg chg="modSp mod">
        <pc:chgData name="Timothée Novion" userId="61763dba-0844-4857-99bb-13ff923eb59f" providerId="ADAL" clId="{F551583B-D297-4C54-9D82-F1CAAAE9D4CD}" dt="2020-07-28T13:19:08.140" v="690" actId="20577"/>
        <pc:sldMkLst>
          <pc:docMk/>
          <pc:sldMk cId="0" sldId="352"/>
        </pc:sldMkLst>
        <pc:spChg chg="mod">
          <ac:chgData name="Timothée Novion" userId="61763dba-0844-4857-99bb-13ff923eb59f" providerId="ADAL" clId="{F551583B-D297-4C54-9D82-F1CAAAE9D4CD}" dt="2020-07-28T13:19:08.140" v="690" actId="20577"/>
          <ac:spMkLst>
            <pc:docMk/>
            <pc:sldMk cId="0" sldId="352"/>
            <ac:spMk id="2" creationId="{00000000-0000-0000-0000-000000000000}"/>
          </ac:spMkLst>
        </pc:spChg>
      </pc:sldChg>
      <pc:sldChg chg="modSp mod">
        <pc:chgData name="Timothée Novion" userId="61763dba-0844-4857-99bb-13ff923eb59f" providerId="ADAL" clId="{F551583B-D297-4C54-9D82-F1CAAAE9D4CD}" dt="2020-12-16T19:22:42.277" v="1100" actId="20577"/>
        <pc:sldMkLst>
          <pc:docMk/>
          <pc:sldMk cId="0" sldId="356"/>
        </pc:sldMkLst>
        <pc:graphicFrameChg chg="modGraphic">
          <ac:chgData name="Timothée Novion" userId="61763dba-0844-4857-99bb-13ff923eb59f" providerId="ADAL" clId="{F551583B-D297-4C54-9D82-F1CAAAE9D4CD}" dt="2020-12-16T19:22:42.277" v="1100" actId="20577"/>
          <ac:graphicFrameMkLst>
            <pc:docMk/>
            <pc:sldMk cId="0" sldId="356"/>
            <ac:graphicFrameMk id="8" creationId="{00000000-0000-0000-0000-000000000000}"/>
          </ac:graphicFrameMkLst>
        </pc:graphicFrameChg>
      </pc:sldChg>
      <pc:sldChg chg="modSp mod">
        <pc:chgData name="Timothée Novion" userId="61763dba-0844-4857-99bb-13ff923eb59f" providerId="ADAL" clId="{F551583B-D297-4C54-9D82-F1CAAAE9D4CD}" dt="2020-11-23T15:09:49.867" v="1002" actId="20577"/>
        <pc:sldMkLst>
          <pc:docMk/>
          <pc:sldMk cId="0" sldId="358"/>
        </pc:sldMkLst>
        <pc:spChg chg="mod">
          <ac:chgData name="Timothée Novion" userId="61763dba-0844-4857-99bb-13ff923eb59f" providerId="ADAL" clId="{F551583B-D297-4C54-9D82-F1CAAAE9D4CD}" dt="2020-11-23T15:09:49.867" v="1002" actId="20577"/>
          <ac:spMkLst>
            <pc:docMk/>
            <pc:sldMk cId="0" sldId="358"/>
            <ac:spMk id="3" creationId="{00000000-0000-0000-0000-000000000000}"/>
          </ac:spMkLst>
        </pc:spChg>
      </pc:sldChg>
      <pc:sldChg chg="modSp mod">
        <pc:chgData name="Timothée Novion" userId="61763dba-0844-4857-99bb-13ff923eb59f" providerId="ADAL" clId="{F551583B-D297-4C54-9D82-F1CAAAE9D4CD}" dt="2020-12-17T17:51:16.739" v="1105" actId="20577"/>
        <pc:sldMkLst>
          <pc:docMk/>
          <pc:sldMk cId="0" sldId="384"/>
        </pc:sldMkLst>
        <pc:spChg chg="mod">
          <ac:chgData name="Timothée Novion" userId="61763dba-0844-4857-99bb-13ff923eb59f" providerId="ADAL" clId="{F551583B-D297-4C54-9D82-F1CAAAE9D4CD}" dt="2020-12-17T17:51:16.739" v="1105" actId="20577"/>
          <ac:spMkLst>
            <pc:docMk/>
            <pc:sldMk cId="0" sldId="384"/>
            <ac:spMk id="3" creationId="{00000000-0000-0000-0000-000000000000}"/>
          </ac:spMkLst>
        </pc:spChg>
      </pc:sldChg>
      <pc:sldChg chg="modSp mod">
        <pc:chgData name="Timothée Novion" userId="61763dba-0844-4857-99bb-13ff923eb59f" providerId="ADAL" clId="{F551583B-D297-4C54-9D82-F1CAAAE9D4CD}" dt="2020-11-27T10:43:25.378" v="1084" actId="207"/>
        <pc:sldMkLst>
          <pc:docMk/>
          <pc:sldMk cId="0" sldId="397"/>
        </pc:sldMkLst>
        <pc:spChg chg="mod">
          <ac:chgData name="Timothée Novion" userId="61763dba-0844-4857-99bb-13ff923eb59f" providerId="ADAL" clId="{F551583B-D297-4C54-9D82-F1CAAAE9D4CD}" dt="2020-11-27T10:43:25.378" v="1084" actId="207"/>
          <ac:spMkLst>
            <pc:docMk/>
            <pc:sldMk cId="0" sldId="397"/>
            <ac:spMk id="3" creationId="{00000000-0000-0000-0000-000000000000}"/>
          </ac:spMkLst>
        </pc:spChg>
      </pc:sldChg>
      <pc:sldChg chg="modSp mod modAnim">
        <pc:chgData name="Timothée Novion" userId="61763dba-0844-4857-99bb-13ff923eb59f" providerId="ADAL" clId="{F551583B-D297-4C54-9D82-F1CAAAE9D4CD}" dt="2020-11-27T10:16:23.959" v="1083" actId="20577"/>
        <pc:sldMkLst>
          <pc:docMk/>
          <pc:sldMk cId="0" sldId="400"/>
        </pc:sldMkLst>
        <pc:spChg chg="mod">
          <ac:chgData name="Timothée Novion" userId="61763dba-0844-4857-99bb-13ff923eb59f" providerId="ADAL" clId="{F551583B-D297-4C54-9D82-F1CAAAE9D4CD}" dt="2020-11-27T10:16:23.959" v="1083" actId="20577"/>
          <ac:spMkLst>
            <pc:docMk/>
            <pc:sldMk cId="0" sldId="400"/>
            <ac:spMk id="3" creationId="{00000000-0000-0000-0000-000000000000}"/>
          </ac:spMkLst>
        </pc:spChg>
      </pc:sldChg>
      <pc:sldChg chg="modSp mod modAnim">
        <pc:chgData name="Timothée Novion" userId="61763dba-0844-4857-99bb-13ff923eb59f" providerId="ADAL" clId="{F551583B-D297-4C54-9D82-F1CAAAE9D4CD}" dt="2020-12-18T19:26:49.040" v="1193" actId="20577"/>
        <pc:sldMkLst>
          <pc:docMk/>
          <pc:sldMk cId="0" sldId="433"/>
        </pc:sldMkLst>
        <pc:spChg chg="mod">
          <ac:chgData name="Timothée Novion" userId="61763dba-0844-4857-99bb-13ff923eb59f" providerId="ADAL" clId="{F551583B-D297-4C54-9D82-F1CAAAE9D4CD}" dt="2020-12-18T19:26:49.040" v="1193" actId="20577"/>
          <ac:spMkLst>
            <pc:docMk/>
            <pc:sldMk cId="0" sldId="433"/>
            <ac:spMk id="3" creationId="{00000000-0000-0000-0000-000000000000}"/>
          </ac:spMkLst>
        </pc:spChg>
      </pc:sldChg>
      <pc:sldChg chg="modSp mod">
        <pc:chgData name="Timothée Novion" userId="61763dba-0844-4857-99bb-13ff923eb59f" providerId="ADAL" clId="{F551583B-D297-4C54-9D82-F1CAAAE9D4CD}" dt="2020-07-28T12:29:55.685" v="504" actId="20577"/>
        <pc:sldMkLst>
          <pc:docMk/>
          <pc:sldMk cId="0" sldId="469"/>
        </pc:sldMkLst>
        <pc:spChg chg="mod">
          <ac:chgData name="Timothée Novion" userId="61763dba-0844-4857-99bb-13ff923eb59f" providerId="ADAL" clId="{F551583B-D297-4C54-9D82-F1CAAAE9D4CD}" dt="2020-07-28T12:29:55.685" v="504" actId="20577"/>
          <ac:spMkLst>
            <pc:docMk/>
            <pc:sldMk cId="0" sldId="469"/>
            <ac:spMk id="3" creationId="{00000000-0000-0000-0000-000000000000}"/>
          </ac:spMkLst>
        </pc:spChg>
      </pc:sldChg>
      <pc:sldChg chg="modSp mod">
        <pc:chgData name="Timothée Novion" userId="61763dba-0844-4857-99bb-13ff923eb59f" providerId="ADAL" clId="{F551583B-D297-4C54-9D82-F1CAAAE9D4CD}" dt="2020-11-24T13:18:34.805" v="1015" actId="20577"/>
        <pc:sldMkLst>
          <pc:docMk/>
          <pc:sldMk cId="0" sldId="475"/>
        </pc:sldMkLst>
        <pc:spChg chg="mod">
          <ac:chgData name="Timothée Novion" userId="61763dba-0844-4857-99bb-13ff923eb59f" providerId="ADAL" clId="{F551583B-D297-4C54-9D82-F1CAAAE9D4CD}" dt="2020-11-24T13:18:34.805" v="1015" actId="20577"/>
          <ac:spMkLst>
            <pc:docMk/>
            <pc:sldMk cId="0" sldId="475"/>
            <ac:spMk id="3" creationId="{00000000-0000-0000-0000-000000000000}"/>
          </ac:spMkLst>
        </pc:spChg>
      </pc:sldChg>
      <pc:sldChg chg="modSp modAnim">
        <pc:chgData name="Timothée Novion" userId="61763dba-0844-4857-99bb-13ff923eb59f" providerId="ADAL" clId="{F551583B-D297-4C54-9D82-F1CAAAE9D4CD}" dt="2020-12-18T19:31:17.323" v="1213" actId="20577"/>
        <pc:sldMkLst>
          <pc:docMk/>
          <pc:sldMk cId="0" sldId="481"/>
        </pc:sldMkLst>
        <pc:spChg chg="mod">
          <ac:chgData name="Timothée Novion" userId="61763dba-0844-4857-99bb-13ff923eb59f" providerId="ADAL" clId="{F551583B-D297-4C54-9D82-F1CAAAE9D4CD}" dt="2020-12-18T19:31:17.323" v="1213" actId="20577"/>
          <ac:spMkLst>
            <pc:docMk/>
            <pc:sldMk cId="0" sldId="481"/>
            <ac:spMk id="3" creationId="{00000000-0000-0000-0000-000000000000}"/>
          </ac:spMkLst>
        </pc:spChg>
      </pc:sldChg>
      <pc:sldChg chg="modSp mod">
        <pc:chgData name="Timothée Novion" userId="61763dba-0844-4857-99bb-13ff923eb59f" providerId="ADAL" clId="{F551583B-D297-4C54-9D82-F1CAAAE9D4CD}" dt="2020-11-24T13:06:41.336" v="1011" actId="207"/>
        <pc:sldMkLst>
          <pc:docMk/>
          <pc:sldMk cId="0" sldId="494"/>
        </pc:sldMkLst>
        <pc:spChg chg="mod">
          <ac:chgData name="Timothée Novion" userId="61763dba-0844-4857-99bb-13ff923eb59f" providerId="ADAL" clId="{F551583B-D297-4C54-9D82-F1CAAAE9D4CD}" dt="2020-11-24T13:06:41.336" v="1011" actId="207"/>
          <ac:spMkLst>
            <pc:docMk/>
            <pc:sldMk cId="0" sldId="494"/>
            <ac:spMk id="3" creationId="{00000000-0000-0000-0000-000000000000}"/>
          </ac:spMkLst>
        </pc:spChg>
      </pc:sldChg>
      <pc:sldChg chg="modSp mod">
        <pc:chgData name="Timothée Novion" userId="61763dba-0844-4857-99bb-13ff923eb59f" providerId="ADAL" clId="{F551583B-D297-4C54-9D82-F1CAAAE9D4CD}" dt="2020-12-18T09:32:12.142" v="1161" actId="1076"/>
        <pc:sldMkLst>
          <pc:docMk/>
          <pc:sldMk cId="0" sldId="512"/>
        </pc:sldMkLst>
        <pc:spChg chg="mod">
          <ac:chgData name="Timothée Novion" userId="61763dba-0844-4857-99bb-13ff923eb59f" providerId="ADAL" clId="{F551583B-D297-4C54-9D82-F1CAAAE9D4CD}" dt="2020-12-18T09:32:12.142" v="1161" actId="1076"/>
          <ac:spMkLst>
            <pc:docMk/>
            <pc:sldMk cId="0" sldId="512"/>
            <ac:spMk id="2" creationId="{00000000-0000-0000-0000-000000000000}"/>
          </ac:spMkLst>
        </pc:spChg>
        <pc:picChg chg="mod">
          <ac:chgData name="Timothée Novion" userId="61763dba-0844-4857-99bb-13ff923eb59f" providerId="ADAL" clId="{F551583B-D297-4C54-9D82-F1CAAAE9D4CD}" dt="2020-12-18T09:32:08.560" v="1160" actId="14100"/>
          <ac:picMkLst>
            <pc:docMk/>
            <pc:sldMk cId="0" sldId="512"/>
            <ac:picMk id="1026" creationId="{00000000-0000-0000-0000-000000000000}"/>
          </ac:picMkLst>
        </pc:picChg>
      </pc:sldChg>
      <pc:sldChg chg="modSp">
        <pc:chgData name="Timothée Novion" userId="61763dba-0844-4857-99bb-13ff923eb59f" providerId="ADAL" clId="{F551583B-D297-4C54-9D82-F1CAAAE9D4CD}" dt="2020-11-24T08:38:47.435" v="1006" actId="12"/>
        <pc:sldMkLst>
          <pc:docMk/>
          <pc:sldMk cId="0" sldId="513"/>
        </pc:sldMkLst>
        <pc:spChg chg="mod">
          <ac:chgData name="Timothée Novion" userId="61763dba-0844-4857-99bb-13ff923eb59f" providerId="ADAL" clId="{F551583B-D297-4C54-9D82-F1CAAAE9D4CD}" dt="2020-11-24T08:38:47.435" v="1006" actId="12"/>
          <ac:spMkLst>
            <pc:docMk/>
            <pc:sldMk cId="0" sldId="513"/>
            <ac:spMk id="3" creationId="{00000000-0000-0000-0000-000000000000}"/>
          </ac:spMkLst>
        </pc:spChg>
      </pc:sldChg>
      <pc:sldChg chg="modSp mod ord">
        <pc:chgData name="Timothée Novion" userId="61763dba-0844-4857-99bb-13ff923eb59f" providerId="ADAL" clId="{F551583B-D297-4C54-9D82-F1CAAAE9D4CD}" dt="2020-11-27T10:11:39.129" v="1068" actId="20577"/>
        <pc:sldMkLst>
          <pc:docMk/>
          <pc:sldMk cId="1968292893" sldId="516"/>
        </pc:sldMkLst>
        <pc:spChg chg="mod">
          <ac:chgData name="Timothée Novion" userId="61763dba-0844-4857-99bb-13ff923eb59f" providerId="ADAL" clId="{F551583B-D297-4C54-9D82-F1CAAAE9D4CD}" dt="2020-11-27T10:11:39.129" v="1068" actId="20577"/>
          <ac:spMkLst>
            <pc:docMk/>
            <pc:sldMk cId="1968292893" sldId="516"/>
            <ac:spMk id="3" creationId="{465B222F-FFC5-4336-AD7C-F470F227346F}"/>
          </ac:spMkLst>
        </pc:spChg>
      </pc:sldChg>
      <pc:sldChg chg="addSp delSp modSp new mod">
        <pc:chgData name="Timothée Novion" userId="61763dba-0844-4857-99bb-13ff923eb59f" providerId="ADAL" clId="{F551583B-D297-4C54-9D82-F1CAAAE9D4CD}" dt="2020-07-15T09:12:00.104" v="34" actId="14100"/>
        <pc:sldMkLst>
          <pc:docMk/>
          <pc:sldMk cId="1641274810" sldId="519"/>
        </pc:sldMkLst>
        <pc:spChg chg="del mod">
          <ac:chgData name="Timothée Novion" userId="61763dba-0844-4857-99bb-13ff923eb59f" providerId="ADAL" clId="{F551583B-D297-4C54-9D82-F1CAAAE9D4CD}" dt="2020-07-15T09:08:43.909" v="4" actId="478"/>
          <ac:spMkLst>
            <pc:docMk/>
            <pc:sldMk cId="1641274810" sldId="519"/>
            <ac:spMk id="2" creationId="{EE9FEC8F-DD1A-413A-8B21-147E3AA53B9E}"/>
          </ac:spMkLst>
        </pc:spChg>
        <pc:spChg chg="del">
          <ac:chgData name="Timothée Novion" userId="61763dba-0844-4857-99bb-13ff923eb59f" providerId="ADAL" clId="{F551583B-D297-4C54-9D82-F1CAAAE9D4CD}" dt="2020-07-15T09:08:37.194" v="1"/>
          <ac:spMkLst>
            <pc:docMk/>
            <pc:sldMk cId="1641274810" sldId="519"/>
            <ac:spMk id="3" creationId="{4B4384EC-E65D-4016-986F-48DFBCD4FBED}"/>
          </ac:spMkLst>
        </pc:spChg>
        <pc:spChg chg="add mod">
          <ac:chgData name="Timothée Novion" userId="61763dba-0844-4857-99bb-13ff923eb59f" providerId="ADAL" clId="{F551583B-D297-4C54-9D82-F1CAAAE9D4CD}" dt="2020-07-15T09:10:48.505" v="27" actId="404"/>
          <ac:spMkLst>
            <pc:docMk/>
            <pc:sldMk cId="1641274810" sldId="519"/>
            <ac:spMk id="6" creationId="{86320E2F-C2DB-41C3-946E-514537697B33}"/>
          </ac:spMkLst>
        </pc:spChg>
        <pc:spChg chg="add mod">
          <ac:chgData name="Timothée Novion" userId="61763dba-0844-4857-99bb-13ff923eb59f" providerId="ADAL" clId="{F551583B-D297-4C54-9D82-F1CAAAE9D4CD}" dt="2020-07-15T09:11:20.296" v="31" actId="1076"/>
          <ac:spMkLst>
            <pc:docMk/>
            <pc:sldMk cId="1641274810" sldId="519"/>
            <ac:spMk id="7" creationId="{F25DD0A9-2D14-4C84-8FBA-8364F5080113}"/>
          </ac:spMkLst>
        </pc:spChg>
        <pc:picChg chg="add mod">
          <ac:chgData name="Timothée Novion" userId="61763dba-0844-4857-99bb-13ff923eb59f" providerId="ADAL" clId="{F551583B-D297-4C54-9D82-F1CAAAE9D4CD}" dt="2020-07-15T09:12:00.104" v="34" actId="14100"/>
          <ac:picMkLst>
            <pc:docMk/>
            <pc:sldMk cId="1641274810" sldId="519"/>
            <ac:picMk id="5" creationId="{1D974D6A-A320-4B4A-BAA4-5ABE01589974}"/>
          </ac:picMkLst>
        </pc:picChg>
      </pc:sldChg>
      <pc:sldChg chg="addSp delSp modSp new mod">
        <pc:chgData name="Timothée Novion" userId="61763dba-0844-4857-99bb-13ff923eb59f" providerId="ADAL" clId="{F551583B-D297-4C54-9D82-F1CAAAE9D4CD}" dt="2020-07-28T12:15:44.429" v="50" actId="1076"/>
        <pc:sldMkLst>
          <pc:docMk/>
          <pc:sldMk cId="2379777248" sldId="520"/>
        </pc:sldMkLst>
        <pc:spChg chg="del">
          <ac:chgData name="Timothée Novion" userId="61763dba-0844-4857-99bb-13ff923eb59f" providerId="ADAL" clId="{F551583B-D297-4C54-9D82-F1CAAAE9D4CD}" dt="2020-07-28T12:15:37.267" v="48" actId="478"/>
          <ac:spMkLst>
            <pc:docMk/>
            <pc:sldMk cId="2379777248" sldId="520"/>
            <ac:spMk id="2" creationId="{EC196188-9451-46DC-83C1-A688EA5F307A}"/>
          </ac:spMkLst>
        </pc:spChg>
        <pc:spChg chg="del">
          <ac:chgData name="Timothée Novion" userId="61763dba-0844-4857-99bb-13ff923eb59f" providerId="ADAL" clId="{F551583B-D297-4C54-9D82-F1CAAAE9D4CD}" dt="2020-07-28T12:14:57.289" v="36"/>
          <ac:spMkLst>
            <pc:docMk/>
            <pc:sldMk cId="2379777248" sldId="520"/>
            <ac:spMk id="3" creationId="{5C557EAC-AC6F-4FB3-96A3-E0A8EB314518}"/>
          </ac:spMkLst>
        </pc:spChg>
        <pc:picChg chg="add mod modCrop">
          <ac:chgData name="Timothée Novion" userId="61763dba-0844-4857-99bb-13ff923eb59f" providerId="ADAL" clId="{F551583B-D297-4C54-9D82-F1CAAAE9D4CD}" dt="2020-07-28T12:15:44.429" v="50" actId="1076"/>
          <ac:picMkLst>
            <pc:docMk/>
            <pc:sldMk cId="2379777248" sldId="520"/>
            <ac:picMk id="5" creationId="{1606C942-B9BD-4D0F-90D5-8450A34491F5}"/>
          </ac:picMkLst>
        </pc:picChg>
      </pc:sldChg>
      <pc:sldChg chg="addSp delSp modSp new mod">
        <pc:chgData name="Timothée Novion" userId="61763dba-0844-4857-99bb-13ff923eb59f" providerId="ADAL" clId="{F551583B-D297-4C54-9D82-F1CAAAE9D4CD}" dt="2020-07-28T12:16:30.341" v="62" actId="1076"/>
        <pc:sldMkLst>
          <pc:docMk/>
          <pc:sldMk cId="2082973209" sldId="521"/>
        </pc:sldMkLst>
        <pc:spChg chg="del">
          <ac:chgData name="Timothée Novion" userId="61763dba-0844-4857-99bb-13ff923eb59f" providerId="ADAL" clId="{F551583B-D297-4C54-9D82-F1CAAAE9D4CD}" dt="2020-07-28T12:16:08.515" v="55" actId="478"/>
          <ac:spMkLst>
            <pc:docMk/>
            <pc:sldMk cId="2082973209" sldId="521"/>
            <ac:spMk id="2" creationId="{E65D26FF-1212-46BE-A761-333DAEE0968E}"/>
          </ac:spMkLst>
        </pc:spChg>
        <pc:spChg chg="del">
          <ac:chgData name="Timothée Novion" userId="61763dba-0844-4857-99bb-13ff923eb59f" providerId="ADAL" clId="{F551583B-D297-4C54-9D82-F1CAAAE9D4CD}" dt="2020-07-28T12:16:05.414" v="52"/>
          <ac:spMkLst>
            <pc:docMk/>
            <pc:sldMk cId="2082973209" sldId="521"/>
            <ac:spMk id="3" creationId="{854FB92B-39E0-4207-8B21-7D17FC59E824}"/>
          </ac:spMkLst>
        </pc:spChg>
        <pc:picChg chg="add mod modCrop">
          <ac:chgData name="Timothée Novion" userId="61763dba-0844-4857-99bb-13ff923eb59f" providerId="ADAL" clId="{F551583B-D297-4C54-9D82-F1CAAAE9D4CD}" dt="2020-07-28T12:16:30.341" v="62" actId="1076"/>
          <ac:picMkLst>
            <pc:docMk/>
            <pc:sldMk cId="2082973209" sldId="521"/>
            <ac:picMk id="5" creationId="{2F676EE8-8A29-45CA-8B49-C358C4787269}"/>
          </ac:picMkLst>
        </pc:picChg>
      </pc:sldChg>
      <pc:sldChg chg="addSp delSp modSp new mod">
        <pc:chgData name="Timothée Novion" userId="61763dba-0844-4857-99bb-13ff923eb59f" providerId="ADAL" clId="{F551583B-D297-4C54-9D82-F1CAAAE9D4CD}" dt="2020-07-28T12:17:09.965" v="75" actId="1076"/>
        <pc:sldMkLst>
          <pc:docMk/>
          <pc:sldMk cId="2364174274" sldId="522"/>
        </pc:sldMkLst>
        <pc:spChg chg="del mod">
          <ac:chgData name="Timothée Novion" userId="61763dba-0844-4857-99bb-13ff923eb59f" providerId="ADAL" clId="{F551583B-D297-4C54-9D82-F1CAAAE9D4CD}" dt="2020-07-28T12:16:45.916" v="67" actId="478"/>
          <ac:spMkLst>
            <pc:docMk/>
            <pc:sldMk cId="2364174274" sldId="522"/>
            <ac:spMk id="2" creationId="{1D54347E-BA62-49EF-9B70-2F87AFC80E0A}"/>
          </ac:spMkLst>
        </pc:spChg>
        <pc:spChg chg="del">
          <ac:chgData name="Timothée Novion" userId="61763dba-0844-4857-99bb-13ff923eb59f" providerId="ADAL" clId="{F551583B-D297-4C54-9D82-F1CAAAE9D4CD}" dt="2020-07-28T12:16:43.544" v="64"/>
          <ac:spMkLst>
            <pc:docMk/>
            <pc:sldMk cId="2364174274" sldId="522"/>
            <ac:spMk id="3" creationId="{FA94FA8E-8A99-407D-A8A1-C1EF601000FB}"/>
          </ac:spMkLst>
        </pc:spChg>
        <pc:picChg chg="add mod modCrop">
          <ac:chgData name="Timothée Novion" userId="61763dba-0844-4857-99bb-13ff923eb59f" providerId="ADAL" clId="{F551583B-D297-4C54-9D82-F1CAAAE9D4CD}" dt="2020-07-28T12:17:09.965" v="75" actId="1076"/>
          <ac:picMkLst>
            <pc:docMk/>
            <pc:sldMk cId="2364174274" sldId="522"/>
            <ac:picMk id="5" creationId="{6E182043-27EF-49A6-BA06-618F45C17172}"/>
          </ac:picMkLst>
        </pc:picChg>
      </pc:sldChg>
      <pc:sldChg chg="addSp delSp modSp new mod">
        <pc:chgData name="Timothée Novion" userId="61763dba-0844-4857-99bb-13ff923eb59f" providerId="ADAL" clId="{F551583B-D297-4C54-9D82-F1CAAAE9D4CD}" dt="2020-07-28T12:47:51.766" v="533" actId="208"/>
        <pc:sldMkLst>
          <pc:docMk/>
          <pc:sldMk cId="3620941628" sldId="523"/>
        </pc:sldMkLst>
        <pc:spChg chg="del">
          <ac:chgData name="Timothée Novion" userId="61763dba-0844-4857-99bb-13ff923eb59f" providerId="ADAL" clId="{F551583B-D297-4C54-9D82-F1CAAAE9D4CD}" dt="2020-07-28T12:17:40.113" v="83" actId="478"/>
          <ac:spMkLst>
            <pc:docMk/>
            <pc:sldMk cId="3620941628" sldId="523"/>
            <ac:spMk id="2" creationId="{4E53A2A4-F441-450C-B20A-6133AFCA07F3}"/>
          </ac:spMkLst>
        </pc:spChg>
        <pc:spChg chg="add mod">
          <ac:chgData name="Timothée Novion" userId="61763dba-0844-4857-99bb-13ff923eb59f" providerId="ADAL" clId="{F551583B-D297-4C54-9D82-F1CAAAE9D4CD}" dt="2020-07-28T12:47:51.766" v="533" actId="208"/>
          <ac:spMkLst>
            <pc:docMk/>
            <pc:sldMk cId="3620941628" sldId="523"/>
            <ac:spMk id="2" creationId="{8C2C918E-B1B5-423D-BDF6-80BEE3CF23C7}"/>
          </ac:spMkLst>
        </pc:spChg>
        <pc:spChg chg="del">
          <ac:chgData name="Timothée Novion" userId="61763dba-0844-4857-99bb-13ff923eb59f" providerId="ADAL" clId="{F551583B-D297-4C54-9D82-F1CAAAE9D4CD}" dt="2020-07-28T12:17:23.366" v="77"/>
          <ac:spMkLst>
            <pc:docMk/>
            <pc:sldMk cId="3620941628" sldId="523"/>
            <ac:spMk id="3" creationId="{2E5C882C-FD8F-4B76-8B21-9BCA7B40C4AA}"/>
          </ac:spMkLst>
        </pc:spChg>
        <pc:spChg chg="add mod">
          <ac:chgData name="Timothée Novion" userId="61763dba-0844-4857-99bb-13ff923eb59f" providerId="ADAL" clId="{F551583B-D297-4C54-9D82-F1CAAAE9D4CD}" dt="2020-07-28T12:19:18.001" v="181" actId="14100"/>
          <ac:spMkLst>
            <pc:docMk/>
            <pc:sldMk cId="3620941628" sldId="523"/>
            <ac:spMk id="8" creationId="{47FE2B3B-D88B-4E4C-8ED2-281597DB066B}"/>
          </ac:spMkLst>
        </pc:spChg>
        <pc:picChg chg="add mod modCrop">
          <ac:chgData name="Timothée Novion" userId="61763dba-0844-4857-99bb-13ff923eb59f" providerId="ADAL" clId="{F551583B-D297-4C54-9D82-F1CAAAE9D4CD}" dt="2020-07-28T12:17:59.437" v="88" actId="14100"/>
          <ac:picMkLst>
            <pc:docMk/>
            <pc:sldMk cId="3620941628" sldId="523"/>
            <ac:picMk id="5" creationId="{D6829866-1CBF-4ED4-A32D-1E6650DD34E0}"/>
          </ac:picMkLst>
        </pc:picChg>
        <pc:picChg chg="add mod modCrop">
          <ac:chgData name="Timothée Novion" userId="61763dba-0844-4857-99bb-13ff923eb59f" providerId="ADAL" clId="{F551583B-D297-4C54-9D82-F1CAAAE9D4CD}" dt="2020-07-28T12:46:59.368" v="530" actId="1076"/>
          <ac:picMkLst>
            <pc:docMk/>
            <pc:sldMk cId="3620941628" sldId="523"/>
            <ac:picMk id="7" creationId="{E026F94E-EF7C-432B-AD28-2CB70076DDDA}"/>
          </ac:picMkLst>
        </pc:picChg>
      </pc:sldChg>
      <pc:sldChg chg="addSp delSp modSp new mod">
        <pc:chgData name="Timothée Novion" userId="61763dba-0844-4857-99bb-13ff923eb59f" providerId="ADAL" clId="{F551583B-D297-4C54-9D82-F1CAAAE9D4CD}" dt="2020-07-28T13:21:57.635" v="772"/>
        <pc:sldMkLst>
          <pc:docMk/>
          <pc:sldMk cId="160381782" sldId="524"/>
        </pc:sldMkLst>
        <pc:spChg chg="del">
          <ac:chgData name="Timothée Novion" userId="61763dba-0844-4857-99bb-13ff923eb59f" providerId="ADAL" clId="{F551583B-D297-4C54-9D82-F1CAAAE9D4CD}" dt="2020-07-28T12:19:39.598" v="187" actId="478"/>
          <ac:spMkLst>
            <pc:docMk/>
            <pc:sldMk cId="160381782" sldId="524"/>
            <ac:spMk id="2" creationId="{2F37EB77-6888-4CEC-8389-1C21E375BD30}"/>
          </ac:spMkLst>
        </pc:spChg>
        <pc:spChg chg="add mod">
          <ac:chgData name="Timothée Novion" userId="61763dba-0844-4857-99bb-13ff923eb59f" providerId="ADAL" clId="{F551583B-D297-4C54-9D82-F1CAAAE9D4CD}" dt="2020-07-28T12:48:36.988" v="540" actId="14100"/>
          <ac:spMkLst>
            <pc:docMk/>
            <pc:sldMk cId="160381782" sldId="524"/>
            <ac:spMk id="2" creationId="{AF6EF5FC-7886-42D4-BA6A-B4689C40ADB8}"/>
          </ac:spMkLst>
        </pc:spChg>
        <pc:spChg chg="add mod">
          <ac:chgData name="Timothée Novion" userId="61763dba-0844-4857-99bb-13ff923eb59f" providerId="ADAL" clId="{F551583B-D297-4C54-9D82-F1CAAAE9D4CD}" dt="2020-07-28T12:49:14.955" v="544" actId="14100"/>
          <ac:spMkLst>
            <pc:docMk/>
            <pc:sldMk cId="160381782" sldId="524"/>
            <ac:spMk id="3" creationId="{4122CE34-BC69-4EE6-90B4-2C2892DAEDB5}"/>
          </ac:spMkLst>
        </pc:spChg>
        <pc:spChg chg="del">
          <ac:chgData name="Timothée Novion" userId="61763dba-0844-4857-99bb-13ff923eb59f" providerId="ADAL" clId="{F551583B-D297-4C54-9D82-F1CAAAE9D4CD}" dt="2020-07-28T12:19:27.169" v="183"/>
          <ac:spMkLst>
            <pc:docMk/>
            <pc:sldMk cId="160381782" sldId="524"/>
            <ac:spMk id="3" creationId="{A9F3634B-BC35-45CC-8894-39542B145CC3}"/>
          </ac:spMkLst>
        </pc:spChg>
        <pc:spChg chg="add mod">
          <ac:chgData name="Timothée Novion" userId="61763dba-0844-4857-99bb-13ff923eb59f" providerId="ADAL" clId="{F551583B-D297-4C54-9D82-F1CAAAE9D4CD}" dt="2020-07-28T13:20:54.645" v="766" actId="20577"/>
          <ac:spMkLst>
            <pc:docMk/>
            <pc:sldMk cId="160381782" sldId="524"/>
            <ac:spMk id="4" creationId="{296E4E8C-0808-4274-809A-CB242AE58BF1}"/>
          </ac:spMkLst>
        </pc:spChg>
        <pc:spChg chg="add del mod">
          <ac:chgData name="Timothée Novion" userId="61763dba-0844-4857-99bb-13ff923eb59f" providerId="ADAL" clId="{F551583B-D297-4C54-9D82-F1CAAAE9D4CD}" dt="2020-07-28T12:21:02.193" v="195" actId="478"/>
          <ac:spMkLst>
            <pc:docMk/>
            <pc:sldMk cId="160381782" sldId="524"/>
            <ac:spMk id="6" creationId="{1AF0016F-6CC5-48D7-BB8D-05799A2D0BF7}"/>
          </ac:spMkLst>
        </pc:spChg>
        <pc:spChg chg="add del">
          <ac:chgData name="Timothée Novion" userId="61763dba-0844-4857-99bb-13ff923eb59f" providerId="ADAL" clId="{F551583B-D297-4C54-9D82-F1CAAAE9D4CD}" dt="2020-07-28T13:21:25.625" v="768" actId="478"/>
          <ac:spMkLst>
            <pc:docMk/>
            <pc:sldMk cId="160381782" sldId="524"/>
            <ac:spMk id="6" creationId="{23139F72-587A-48C8-8EF5-2EC74E1B1E19}"/>
          </ac:spMkLst>
        </pc:spChg>
        <pc:spChg chg="add del mod">
          <ac:chgData name="Timothée Novion" userId="61763dba-0844-4857-99bb-13ff923eb59f" providerId="ADAL" clId="{F551583B-D297-4C54-9D82-F1CAAAE9D4CD}" dt="2020-07-28T13:21:57.635" v="772"/>
          <ac:spMkLst>
            <pc:docMk/>
            <pc:sldMk cId="160381782" sldId="524"/>
            <ac:spMk id="7" creationId="{176981B7-C5D9-46F1-9B1F-23FCEB93C79C}"/>
          </ac:spMkLst>
        </pc:spChg>
        <pc:spChg chg="add del mod">
          <ac:chgData name="Timothée Novion" userId="61763dba-0844-4857-99bb-13ff923eb59f" providerId="ADAL" clId="{F551583B-D297-4C54-9D82-F1CAAAE9D4CD}" dt="2020-07-28T12:47:57.640" v="534" actId="478"/>
          <ac:spMkLst>
            <pc:docMk/>
            <pc:sldMk cId="160381782" sldId="524"/>
            <ac:spMk id="7" creationId="{9B46C3AD-65E4-4EF8-9992-7148D306C807}"/>
          </ac:spMkLst>
        </pc:spChg>
        <pc:spChg chg="add del mod">
          <ac:chgData name="Timothée Novion" userId="61763dba-0844-4857-99bb-13ff923eb59f" providerId="ADAL" clId="{F551583B-D297-4C54-9D82-F1CAAAE9D4CD}" dt="2020-07-28T12:23:49.287" v="262"/>
          <ac:spMkLst>
            <pc:docMk/>
            <pc:sldMk cId="160381782" sldId="524"/>
            <ac:spMk id="10" creationId="{35D2C56A-DAC3-4262-B9F9-AAA5EB4FC7D5}"/>
          </ac:spMkLst>
        </pc:spChg>
        <pc:spChg chg="add del mod">
          <ac:chgData name="Timothée Novion" userId="61763dba-0844-4857-99bb-13ff923eb59f" providerId="ADAL" clId="{F551583B-D297-4C54-9D82-F1CAAAE9D4CD}" dt="2020-07-28T12:48:00.193" v="535" actId="478"/>
          <ac:spMkLst>
            <pc:docMk/>
            <pc:sldMk cId="160381782" sldId="524"/>
            <ac:spMk id="11" creationId="{53593935-C671-4AB1-9522-DC73EF1C6890}"/>
          </ac:spMkLst>
        </pc:spChg>
        <pc:picChg chg="add mod modCrop">
          <ac:chgData name="Timothée Novion" userId="61763dba-0844-4857-99bb-13ff923eb59f" providerId="ADAL" clId="{F551583B-D297-4C54-9D82-F1CAAAE9D4CD}" dt="2020-07-28T12:22:45.214" v="239" actId="732"/>
          <ac:picMkLst>
            <pc:docMk/>
            <pc:sldMk cId="160381782" sldId="524"/>
            <ac:picMk id="5" creationId="{6762B449-2731-4307-976A-0C1938F25EB5}"/>
          </ac:picMkLst>
        </pc:picChg>
        <pc:picChg chg="add mod modCrop">
          <ac:chgData name="Timothée Novion" userId="61763dba-0844-4857-99bb-13ff923eb59f" providerId="ADAL" clId="{F551583B-D297-4C54-9D82-F1CAAAE9D4CD}" dt="2020-07-28T12:24:15.785" v="265" actId="732"/>
          <ac:picMkLst>
            <pc:docMk/>
            <pc:sldMk cId="160381782" sldId="524"/>
            <ac:picMk id="9" creationId="{81AD4E73-3C20-4DFE-AE4F-8EA15A5354FE}"/>
          </ac:picMkLst>
        </pc:picChg>
      </pc:sldChg>
      <pc:sldChg chg="addSp delSp modSp new mod">
        <pc:chgData name="Timothée Novion" userId="61763dba-0844-4857-99bb-13ff923eb59f" providerId="ADAL" clId="{F551583B-D297-4C54-9D82-F1CAAAE9D4CD}" dt="2020-07-28T12:25:38.246" v="278" actId="14100"/>
        <pc:sldMkLst>
          <pc:docMk/>
          <pc:sldMk cId="512575385" sldId="525"/>
        </pc:sldMkLst>
        <pc:spChg chg="del">
          <ac:chgData name="Timothée Novion" userId="61763dba-0844-4857-99bb-13ff923eb59f" providerId="ADAL" clId="{F551583B-D297-4C54-9D82-F1CAAAE9D4CD}" dt="2020-07-28T12:25:22.597" v="272" actId="478"/>
          <ac:spMkLst>
            <pc:docMk/>
            <pc:sldMk cId="512575385" sldId="525"/>
            <ac:spMk id="2" creationId="{D5B3A357-FD06-4A83-9A7E-B5AA5E2D6111}"/>
          </ac:spMkLst>
        </pc:spChg>
        <pc:spChg chg="del">
          <ac:chgData name="Timothée Novion" userId="61763dba-0844-4857-99bb-13ff923eb59f" providerId="ADAL" clId="{F551583B-D297-4C54-9D82-F1CAAAE9D4CD}" dt="2020-07-28T12:25:00.756" v="267"/>
          <ac:spMkLst>
            <pc:docMk/>
            <pc:sldMk cId="512575385" sldId="525"/>
            <ac:spMk id="3" creationId="{A1561B82-EC66-4F81-94FA-223588B6A045}"/>
          </ac:spMkLst>
        </pc:spChg>
        <pc:picChg chg="add mod modCrop">
          <ac:chgData name="Timothée Novion" userId="61763dba-0844-4857-99bb-13ff923eb59f" providerId="ADAL" clId="{F551583B-D297-4C54-9D82-F1CAAAE9D4CD}" dt="2020-07-28T12:25:38.246" v="278" actId="14100"/>
          <ac:picMkLst>
            <pc:docMk/>
            <pc:sldMk cId="512575385" sldId="525"/>
            <ac:picMk id="5" creationId="{7EFFC30B-8686-4B7A-B895-996F5B020B36}"/>
          </ac:picMkLst>
        </pc:picChg>
      </pc:sldChg>
      <pc:sldChg chg="addSp delSp modSp new mod ord">
        <pc:chgData name="Timothée Novion" userId="61763dba-0844-4857-99bb-13ff923eb59f" providerId="ADAL" clId="{F551583B-D297-4C54-9D82-F1CAAAE9D4CD}" dt="2020-11-18T19:39:28.135" v="993"/>
        <pc:sldMkLst>
          <pc:docMk/>
          <pc:sldMk cId="4220442191" sldId="526"/>
        </pc:sldMkLst>
        <pc:spChg chg="mod">
          <ac:chgData name="Timothée Novion" userId="61763dba-0844-4857-99bb-13ff923eb59f" providerId="ADAL" clId="{F551583B-D297-4C54-9D82-F1CAAAE9D4CD}" dt="2020-10-06T08:21:19.818" v="882" actId="1076"/>
          <ac:spMkLst>
            <pc:docMk/>
            <pc:sldMk cId="4220442191" sldId="526"/>
            <ac:spMk id="2" creationId="{DE007C2F-C1B9-45FC-911C-96789348547A}"/>
          </ac:spMkLst>
        </pc:spChg>
        <pc:spChg chg="del">
          <ac:chgData name="Timothée Novion" userId="61763dba-0844-4857-99bb-13ff923eb59f" providerId="ADAL" clId="{F551583B-D297-4C54-9D82-F1CAAAE9D4CD}" dt="2020-10-06T08:21:11.372" v="873"/>
          <ac:spMkLst>
            <pc:docMk/>
            <pc:sldMk cId="4220442191" sldId="526"/>
            <ac:spMk id="3" creationId="{FD365200-A202-4988-990F-975E27E6B4BA}"/>
          </ac:spMkLst>
        </pc:spChg>
        <pc:spChg chg="add del mod">
          <ac:chgData name="Timothée Novion" userId="61763dba-0844-4857-99bb-13ff923eb59f" providerId="ADAL" clId="{F551583B-D297-4C54-9D82-F1CAAAE9D4CD}" dt="2020-10-06T10:17:56.610" v="970" actId="478"/>
          <ac:spMkLst>
            <pc:docMk/>
            <pc:sldMk cId="4220442191" sldId="526"/>
            <ac:spMk id="4" creationId="{3B0733D8-7ED4-4B68-8432-C46CC3438E5D}"/>
          </ac:spMkLst>
        </pc:spChg>
        <pc:picChg chg="add del mod">
          <ac:chgData name="Timothée Novion" userId="61763dba-0844-4857-99bb-13ff923eb59f" providerId="ADAL" clId="{F551583B-D297-4C54-9D82-F1CAAAE9D4CD}" dt="2020-10-06T10:17:56.610" v="970" actId="478"/>
          <ac:picMkLst>
            <pc:docMk/>
            <pc:sldMk cId="4220442191" sldId="526"/>
            <ac:picMk id="5" creationId="{1D6ABA6B-4C5D-4DC4-A372-82D1FB901827}"/>
          </ac:picMkLst>
        </pc:picChg>
        <pc:picChg chg="add del mod">
          <ac:chgData name="Timothée Novion" userId="61763dba-0844-4857-99bb-13ff923eb59f" providerId="ADAL" clId="{F551583B-D297-4C54-9D82-F1CAAAE9D4CD}" dt="2020-10-06T10:17:56.062" v="969"/>
          <ac:picMkLst>
            <pc:docMk/>
            <pc:sldMk cId="4220442191" sldId="526"/>
            <ac:picMk id="7" creationId="{07BD371C-DDEA-4BF0-9A4A-E0B5AD3AFB9A}"/>
          </ac:picMkLst>
        </pc:picChg>
      </pc:sldChg>
      <pc:sldChg chg="modSp new mod">
        <pc:chgData name="Timothée Novion" userId="61763dba-0844-4857-99bb-13ff923eb59f" providerId="ADAL" clId="{F551583B-D297-4C54-9D82-F1CAAAE9D4CD}" dt="2020-10-06T08:59:41.531" v="946" actId="20577"/>
        <pc:sldMkLst>
          <pc:docMk/>
          <pc:sldMk cId="2786354831" sldId="527"/>
        </pc:sldMkLst>
        <pc:spChg chg="mod">
          <ac:chgData name="Timothée Novion" userId="61763dba-0844-4857-99bb-13ff923eb59f" providerId="ADAL" clId="{F551583B-D297-4C54-9D82-F1CAAAE9D4CD}" dt="2020-10-06T08:58:28.104" v="901" actId="20577"/>
          <ac:spMkLst>
            <pc:docMk/>
            <pc:sldMk cId="2786354831" sldId="527"/>
            <ac:spMk id="2" creationId="{6067A2A2-88BA-415D-A587-B112E68EB20B}"/>
          </ac:spMkLst>
        </pc:spChg>
        <pc:spChg chg="mod">
          <ac:chgData name="Timothée Novion" userId="61763dba-0844-4857-99bb-13ff923eb59f" providerId="ADAL" clId="{F551583B-D297-4C54-9D82-F1CAAAE9D4CD}" dt="2020-10-06T08:59:41.531" v="946" actId="20577"/>
          <ac:spMkLst>
            <pc:docMk/>
            <pc:sldMk cId="2786354831" sldId="527"/>
            <ac:spMk id="3" creationId="{4608D679-4D18-4322-A451-111BC7DB1B05}"/>
          </ac:spMkLst>
        </pc:spChg>
      </pc:sldChg>
      <pc:sldChg chg="delSp modSp new mod">
        <pc:chgData name="Timothée Novion" userId="61763dba-0844-4857-99bb-13ff923eb59f" providerId="ADAL" clId="{F551583B-D297-4C54-9D82-F1CAAAE9D4CD}" dt="2020-10-06T09:00:31.858" v="961" actId="14100"/>
        <pc:sldMkLst>
          <pc:docMk/>
          <pc:sldMk cId="4276856780" sldId="528"/>
        </pc:sldMkLst>
        <pc:spChg chg="del">
          <ac:chgData name="Timothée Novion" userId="61763dba-0844-4857-99bb-13ff923eb59f" providerId="ADAL" clId="{F551583B-D297-4C54-9D82-F1CAAAE9D4CD}" dt="2020-10-06T08:59:53.326" v="949" actId="478"/>
          <ac:spMkLst>
            <pc:docMk/>
            <pc:sldMk cId="4276856780" sldId="528"/>
            <ac:spMk id="2" creationId="{EF973B69-9824-4876-B1DC-C5EAA46D276B}"/>
          </ac:spMkLst>
        </pc:spChg>
        <pc:spChg chg="mod">
          <ac:chgData name="Timothée Novion" userId="61763dba-0844-4857-99bb-13ff923eb59f" providerId="ADAL" clId="{F551583B-D297-4C54-9D82-F1CAAAE9D4CD}" dt="2020-10-06T09:00:31.858" v="961" actId="14100"/>
          <ac:spMkLst>
            <pc:docMk/>
            <pc:sldMk cId="4276856780" sldId="528"/>
            <ac:spMk id="3" creationId="{73114B8E-890A-4CBC-9286-93AD3016B6E7}"/>
          </ac:spMkLst>
        </pc:spChg>
      </pc:sldChg>
    </pc:docChg>
  </pc:docChgLst>
  <pc:docChgLst>
    <pc:chgData name="Timothée Novion" userId="S::timothee@syntaxio.fr::61763dba-0844-4857-99bb-13ff923eb59f" providerId="AD" clId="Web-{D9B15763-39CB-FE22-6D95-635EBA750D62}"/>
    <pc:docChg chg="addSld delSld modSld">
      <pc:chgData name="Timothée Novion" userId="S::timothee@syntaxio.fr::61763dba-0844-4857-99bb-13ff923eb59f" providerId="AD" clId="Web-{D9B15763-39CB-FE22-6D95-635EBA750D62}" dt="2020-07-07T08:36:53.787" v="88" actId="20577"/>
      <pc:docMkLst>
        <pc:docMk/>
      </pc:docMkLst>
      <pc:sldChg chg="modSp">
        <pc:chgData name="Timothée Novion" userId="S::timothee@syntaxio.fr::61763dba-0844-4857-99bb-13ff923eb59f" providerId="AD" clId="Web-{D9B15763-39CB-FE22-6D95-635EBA750D62}" dt="2020-07-07T08:36:53.787" v="87" actId="20577"/>
        <pc:sldMkLst>
          <pc:docMk/>
          <pc:sldMk cId="0" sldId="390"/>
        </pc:sldMkLst>
        <pc:spChg chg="mod">
          <ac:chgData name="Timothée Novion" userId="S::timothee@syntaxio.fr::61763dba-0844-4857-99bb-13ff923eb59f" providerId="AD" clId="Web-{D9B15763-39CB-FE22-6D95-635EBA750D62}" dt="2020-07-07T08:36:53.787" v="87" actId="20577"/>
          <ac:spMkLst>
            <pc:docMk/>
            <pc:sldMk cId="0" sldId="390"/>
            <ac:spMk id="3" creationId="{00000000-0000-0000-0000-000000000000}"/>
          </ac:spMkLst>
        </pc:spChg>
      </pc:sldChg>
      <pc:sldChg chg="modSp new">
        <pc:chgData name="Timothée Novion" userId="S::timothee@syntaxio.fr::61763dba-0844-4857-99bb-13ff923eb59f" providerId="AD" clId="Web-{D9B15763-39CB-FE22-6D95-635EBA750D62}" dt="2020-07-07T08:35:07.488" v="44" actId="20577"/>
        <pc:sldMkLst>
          <pc:docMk/>
          <pc:sldMk cId="2250974351" sldId="517"/>
        </pc:sldMkLst>
        <pc:spChg chg="mod">
          <ac:chgData name="Timothée Novion" userId="S::timothee@syntaxio.fr::61763dba-0844-4857-99bb-13ff923eb59f" providerId="AD" clId="Web-{D9B15763-39CB-FE22-6D95-635EBA750D62}" dt="2020-07-07T08:34:53.457" v="37" actId="1076"/>
          <ac:spMkLst>
            <pc:docMk/>
            <pc:sldMk cId="2250974351" sldId="517"/>
            <ac:spMk id="2" creationId="{F9E9D3B3-65F2-465F-8B61-4E7CDF7A2DFE}"/>
          </ac:spMkLst>
        </pc:spChg>
        <pc:spChg chg="mod">
          <ac:chgData name="Timothée Novion" userId="S::timothee@syntaxio.fr::61763dba-0844-4857-99bb-13ff923eb59f" providerId="AD" clId="Web-{D9B15763-39CB-FE22-6D95-635EBA750D62}" dt="2020-07-07T08:35:07.488" v="44" actId="20577"/>
          <ac:spMkLst>
            <pc:docMk/>
            <pc:sldMk cId="2250974351" sldId="517"/>
            <ac:spMk id="3" creationId="{9F7ED836-5412-46B7-862F-CFAF4DF3CDFC}"/>
          </ac:spMkLst>
        </pc:spChg>
      </pc:sldChg>
      <pc:sldChg chg="new del">
        <pc:chgData name="Timothée Novion" userId="S::timothee@syntaxio.fr::61763dba-0844-4857-99bb-13ff923eb59f" providerId="AD" clId="Web-{D9B15763-39CB-FE22-6D95-635EBA750D62}" dt="2020-07-07T08:35:13.738" v="47"/>
        <pc:sldMkLst>
          <pc:docMk/>
          <pc:sldMk cId="1122476899" sldId="518"/>
        </pc:sldMkLst>
      </pc:sldChg>
      <pc:sldChg chg="addSp delSp modSp add replId">
        <pc:chgData name="Timothée Novion" userId="S::timothee@syntaxio.fr::61763dba-0844-4857-99bb-13ff923eb59f" providerId="AD" clId="Web-{D9B15763-39CB-FE22-6D95-635EBA750D62}" dt="2020-07-07T08:36:19.052" v="80" actId="14100"/>
        <pc:sldMkLst>
          <pc:docMk/>
          <pc:sldMk cId="3351861869" sldId="518"/>
        </pc:sldMkLst>
        <pc:spChg chg="del mod">
          <ac:chgData name="Timothée Novion" userId="S::timothee@syntaxio.fr::61763dba-0844-4857-99bb-13ff923eb59f" providerId="AD" clId="Web-{D9B15763-39CB-FE22-6D95-635EBA750D62}" dt="2020-07-07T08:35:37.989" v="52"/>
          <ac:spMkLst>
            <pc:docMk/>
            <pc:sldMk cId="3351861869" sldId="518"/>
            <ac:spMk id="2" creationId="{F9E9D3B3-65F2-465F-8B61-4E7CDF7A2DFE}"/>
          </ac:spMkLst>
        </pc:spChg>
        <pc:spChg chg="mod">
          <ac:chgData name="Timothée Novion" userId="S::timothee@syntaxio.fr::61763dba-0844-4857-99bb-13ff923eb59f" providerId="AD" clId="Web-{D9B15763-39CB-FE22-6D95-635EBA750D62}" dt="2020-07-07T08:36:19.052" v="80" actId="14100"/>
          <ac:spMkLst>
            <pc:docMk/>
            <pc:sldMk cId="3351861869" sldId="518"/>
            <ac:spMk id="3" creationId="{9F7ED836-5412-46B7-862F-CFAF4DF3CDFC}"/>
          </ac:spMkLst>
        </pc:spChg>
        <pc:spChg chg="add del mod">
          <ac:chgData name="Timothée Novion" userId="S::timothee@syntaxio.fr::61763dba-0844-4857-99bb-13ff923eb59f" providerId="AD" clId="Web-{D9B15763-39CB-FE22-6D95-635EBA750D62}" dt="2020-07-07T08:35:40.567" v="53"/>
          <ac:spMkLst>
            <pc:docMk/>
            <pc:sldMk cId="3351861869" sldId="518"/>
            <ac:spMk id="5" creationId="{052AB390-91FB-490E-A1FF-11A1538309F8}"/>
          </ac:spMkLst>
        </pc:spChg>
      </pc:sldChg>
    </pc:docChg>
  </pc:docChgLst>
  <pc:docChgLst>
    <pc:chgData name="Timothée Novion" userId="S::timothee@syntaxio.fr::61763dba-0844-4857-99bb-13ff923eb59f" providerId="AD" clId="Web-{AE1C846D-F257-2553-272D-64DE84C7D86E}"/>
    <pc:docChg chg="addSld modSld addMainMaster">
      <pc:chgData name="Timothée Novion" userId="S::timothee@syntaxio.fr::61763dba-0844-4857-99bb-13ff923eb59f" providerId="AD" clId="Web-{AE1C846D-F257-2553-272D-64DE84C7D86E}" dt="2020-07-06T14:53:38.841" v="24" actId="20577"/>
      <pc:docMkLst>
        <pc:docMk/>
      </pc:docMkLst>
      <pc:sldChg chg="modSp add">
        <pc:chgData name="Timothée Novion" userId="S::timothee@syntaxio.fr::61763dba-0844-4857-99bb-13ff923eb59f" providerId="AD" clId="Web-{AE1C846D-F257-2553-272D-64DE84C7D86E}" dt="2020-07-06T14:53:38.841" v="24" actId="20577"/>
        <pc:sldMkLst>
          <pc:docMk/>
          <pc:sldMk cId="1968292893" sldId="516"/>
        </pc:sldMkLst>
        <pc:spChg chg="mod">
          <ac:chgData name="Timothée Novion" userId="S::timothee@syntaxio.fr::61763dba-0844-4857-99bb-13ff923eb59f" providerId="AD" clId="Web-{AE1C846D-F257-2553-272D-64DE84C7D86E}" dt="2020-07-06T14:53:38.841" v="24" actId="20577"/>
          <ac:spMkLst>
            <pc:docMk/>
            <pc:sldMk cId="1968292893" sldId="516"/>
            <ac:spMk id="3" creationId="{465B222F-FFC5-4336-AD7C-F470F227346F}"/>
          </ac:spMkLst>
        </pc:spChg>
      </pc:sldChg>
      <pc:sldMasterChg chg="add addSldLayout">
        <pc:chgData name="Timothée Novion" userId="S::timothee@syntaxio.fr::61763dba-0844-4857-99bb-13ff923eb59f" providerId="AD" clId="Web-{AE1C846D-F257-2553-272D-64DE84C7D86E}" dt="2020-07-06T14:52:37.731" v="0"/>
        <pc:sldMasterMkLst>
          <pc:docMk/>
          <pc:sldMasterMk cId="0" sldId="2147483674"/>
        </pc:sldMasterMkLst>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72"/>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73"/>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75"/>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76"/>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77"/>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78"/>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79"/>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80"/>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81"/>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82"/>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83"/>
          </pc:sldLayoutMkLst>
        </pc:sldLayoutChg>
        <pc:sldLayoutChg chg="add">
          <pc:chgData name="Timothée Novion" userId="S::timothee@syntaxio.fr::61763dba-0844-4857-99bb-13ff923eb59f" providerId="AD" clId="Web-{AE1C846D-F257-2553-272D-64DE84C7D86E}" dt="2020-07-06T14:52:37.731" v="0"/>
          <pc:sldLayoutMkLst>
            <pc:docMk/>
            <pc:sldMasterMk cId="0" sldId="2147483674"/>
            <pc:sldLayoutMk cId="0" sldId="2147483684"/>
          </pc:sldLayoutMkLst>
        </pc:sldLayoutChg>
      </pc:sldMasterChg>
    </pc:docChg>
  </pc:docChgLst>
  <pc:docChgLst>
    <pc:chgData name="Timothée Novion" userId="61763dba-0844-4857-99bb-13ff923eb59f" providerId="ADAL" clId="{D685DD99-5B5C-4684-B28D-AB0FDE7E96B4}"/>
    <pc:docChg chg="undo custSel mod addSld delSld modSld sldOrd">
      <pc:chgData name="Timothée Novion" userId="61763dba-0844-4857-99bb-13ff923eb59f" providerId="ADAL" clId="{D685DD99-5B5C-4684-B28D-AB0FDE7E96B4}" dt="2021-01-05T14:16:02.104" v="3004" actId="2696"/>
      <pc:docMkLst>
        <pc:docMk/>
      </pc:docMkLst>
      <pc:sldChg chg="modSp mod">
        <pc:chgData name="Timothée Novion" userId="61763dba-0844-4857-99bb-13ff923eb59f" providerId="ADAL" clId="{D685DD99-5B5C-4684-B28D-AB0FDE7E96B4}" dt="2021-01-03T13:34:26.040" v="896" actId="20577"/>
        <pc:sldMkLst>
          <pc:docMk/>
          <pc:sldMk cId="0" sldId="282"/>
        </pc:sldMkLst>
        <pc:spChg chg="mod">
          <ac:chgData name="Timothée Novion" userId="61763dba-0844-4857-99bb-13ff923eb59f" providerId="ADAL" clId="{D685DD99-5B5C-4684-B28D-AB0FDE7E96B4}" dt="2021-01-03T13:34:26.040" v="896" actId="20577"/>
          <ac:spMkLst>
            <pc:docMk/>
            <pc:sldMk cId="0" sldId="282"/>
            <ac:spMk id="2" creationId="{00000000-0000-0000-0000-000000000000}"/>
          </ac:spMkLst>
        </pc:spChg>
      </pc:sldChg>
      <pc:sldChg chg="modSp mod">
        <pc:chgData name="Timothée Novion" userId="61763dba-0844-4857-99bb-13ff923eb59f" providerId="ADAL" clId="{D685DD99-5B5C-4684-B28D-AB0FDE7E96B4}" dt="2021-01-03T13:17:38.356" v="6" actId="20577"/>
        <pc:sldMkLst>
          <pc:docMk/>
          <pc:sldMk cId="0" sldId="290"/>
        </pc:sldMkLst>
        <pc:spChg chg="mod">
          <ac:chgData name="Timothée Novion" userId="61763dba-0844-4857-99bb-13ff923eb59f" providerId="ADAL" clId="{D685DD99-5B5C-4684-B28D-AB0FDE7E96B4}" dt="2021-01-03T13:17:38.356" v="6" actId="20577"/>
          <ac:spMkLst>
            <pc:docMk/>
            <pc:sldMk cId="0" sldId="290"/>
            <ac:spMk id="2" creationId="{00000000-0000-0000-0000-000000000000}"/>
          </ac:spMkLst>
        </pc:spChg>
      </pc:sldChg>
      <pc:sldChg chg="modSp mod chgLayout">
        <pc:chgData name="Timothée Novion" userId="61763dba-0844-4857-99bb-13ff923eb59f" providerId="ADAL" clId="{D685DD99-5B5C-4684-B28D-AB0FDE7E96B4}" dt="2021-01-03T13:33:57.783" v="894" actId="26606"/>
        <pc:sldMkLst>
          <pc:docMk/>
          <pc:sldMk cId="0" sldId="295"/>
        </pc:sldMkLst>
        <pc:spChg chg="mod">
          <ac:chgData name="Timothée Novion" userId="61763dba-0844-4857-99bb-13ff923eb59f" providerId="ADAL" clId="{D685DD99-5B5C-4684-B28D-AB0FDE7E96B4}" dt="2021-01-03T13:33:57.783" v="894" actId="26606"/>
          <ac:spMkLst>
            <pc:docMk/>
            <pc:sldMk cId="0" sldId="295"/>
            <ac:spMk id="2" creationId="{00000000-0000-0000-0000-000000000000}"/>
          </ac:spMkLst>
        </pc:spChg>
        <pc:spChg chg="mod">
          <ac:chgData name="Timothée Novion" userId="61763dba-0844-4857-99bb-13ff923eb59f" providerId="ADAL" clId="{D685DD99-5B5C-4684-B28D-AB0FDE7E96B4}" dt="2021-01-03T13:33:57.783" v="894" actId="26606"/>
          <ac:spMkLst>
            <pc:docMk/>
            <pc:sldMk cId="0" sldId="295"/>
            <ac:spMk id="3" creationId="{00000000-0000-0000-0000-000000000000}"/>
          </ac:spMkLst>
        </pc:spChg>
      </pc:sldChg>
      <pc:sldChg chg="modSp mod modClrScheme chgLayout">
        <pc:chgData name="Timothée Novion" userId="61763dba-0844-4857-99bb-13ff923eb59f" providerId="ADAL" clId="{D685DD99-5B5C-4684-B28D-AB0FDE7E96B4}" dt="2021-01-03T13:34:59.698" v="898" actId="26606"/>
        <pc:sldMkLst>
          <pc:docMk/>
          <pc:sldMk cId="0" sldId="301"/>
        </pc:sldMkLst>
        <pc:spChg chg="mod">
          <ac:chgData name="Timothée Novion" userId="61763dba-0844-4857-99bb-13ff923eb59f" providerId="ADAL" clId="{D685DD99-5B5C-4684-B28D-AB0FDE7E96B4}" dt="2021-01-03T13:34:59.698" v="898" actId="26606"/>
          <ac:spMkLst>
            <pc:docMk/>
            <pc:sldMk cId="0" sldId="301"/>
            <ac:spMk id="2" creationId="{00000000-0000-0000-0000-000000000000}"/>
          </ac:spMkLst>
        </pc:spChg>
        <pc:spChg chg="mod">
          <ac:chgData name="Timothée Novion" userId="61763dba-0844-4857-99bb-13ff923eb59f" providerId="ADAL" clId="{D685DD99-5B5C-4684-B28D-AB0FDE7E96B4}" dt="2021-01-03T13:34:59.698" v="898" actId="26606"/>
          <ac:spMkLst>
            <pc:docMk/>
            <pc:sldMk cId="0" sldId="301"/>
            <ac:spMk id="3" creationId="{00000000-0000-0000-0000-000000000000}"/>
          </ac:spMkLst>
        </pc:spChg>
        <pc:picChg chg="mod">
          <ac:chgData name="Timothée Novion" userId="61763dba-0844-4857-99bb-13ff923eb59f" providerId="ADAL" clId="{D685DD99-5B5C-4684-B28D-AB0FDE7E96B4}" dt="2021-01-03T13:34:59.698" v="898" actId="26606"/>
          <ac:picMkLst>
            <pc:docMk/>
            <pc:sldMk cId="0" sldId="301"/>
            <ac:picMk id="20482" creationId="{00000000-0000-0000-0000-000000000000}"/>
          </ac:picMkLst>
        </pc:picChg>
      </pc:sldChg>
      <pc:sldChg chg="modSp mod chgLayout">
        <pc:chgData name="Timothée Novion" userId="61763dba-0844-4857-99bb-13ff923eb59f" providerId="ADAL" clId="{D685DD99-5B5C-4684-B28D-AB0FDE7E96B4}" dt="2021-01-03T13:35:54.516" v="903" actId="20577"/>
        <pc:sldMkLst>
          <pc:docMk/>
          <pc:sldMk cId="0" sldId="306"/>
        </pc:sldMkLst>
        <pc:spChg chg="mod">
          <ac:chgData name="Timothée Novion" userId="61763dba-0844-4857-99bb-13ff923eb59f" providerId="ADAL" clId="{D685DD99-5B5C-4684-B28D-AB0FDE7E96B4}" dt="2021-01-03T13:35:25.228" v="899" actId="26606"/>
          <ac:spMkLst>
            <pc:docMk/>
            <pc:sldMk cId="0" sldId="306"/>
            <ac:spMk id="2" creationId="{00000000-0000-0000-0000-000000000000}"/>
          </ac:spMkLst>
        </pc:spChg>
        <pc:spChg chg="mod">
          <ac:chgData name="Timothée Novion" userId="61763dba-0844-4857-99bb-13ff923eb59f" providerId="ADAL" clId="{D685DD99-5B5C-4684-B28D-AB0FDE7E96B4}" dt="2021-01-03T13:35:54.516" v="903" actId="20577"/>
          <ac:spMkLst>
            <pc:docMk/>
            <pc:sldMk cId="0" sldId="306"/>
            <ac:spMk id="3" creationId="{00000000-0000-0000-0000-000000000000}"/>
          </ac:spMkLst>
        </pc:spChg>
      </pc:sldChg>
      <pc:sldChg chg="modSp mod chgLayout">
        <pc:chgData name="Timothée Novion" userId="61763dba-0844-4857-99bb-13ff923eb59f" providerId="ADAL" clId="{D685DD99-5B5C-4684-B28D-AB0FDE7E96B4}" dt="2021-01-03T13:36:20.851" v="912" actId="27636"/>
        <pc:sldMkLst>
          <pc:docMk/>
          <pc:sldMk cId="0" sldId="309"/>
        </pc:sldMkLst>
        <pc:spChg chg="mod">
          <ac:chgData name="Timothée Novion" userId="61763dba-0844-4857-99bb-13ff923eb59f" providerId="ADAL" clId="{D685DD99-5B5C-4684-B28D-AB0FDE7E96B4}" dt="2021-01-03T13:36:08.619" v="905" actId="1076"/>
          <ac:spMkLst>
            <pc:docMk/>
            <pc:sldMk cId="0" sldId="309"/>
            <ac:spMk id="2" creationId="{00000000-0000-0000-0000-000000000000}"/>
          </ac:spMkLst>
        </pc:spChg>
        <pc:spChg chg="mod">
          <ac:chgData name="Timothée Novion" userId="61763dba-0844-4857-99bb-13ff923eb59f" providerId="ADAL" clId="{D685DD99-5B5C-4684-B28D-AB0FDE7E96B4}" dt="2021-01-03T13:36:20.851" v="912" actId="27636"/>
          <ac:spMkLst>
            <pc:docMk/>
            <pc:sldMk cId="0" sldId="309"/>
            <ac:spMk id="3" creationId="{00000000-0000-0000-0000-000000000000}"/>
          </ac:spMkLst>
        </pc:spChg>
      </pc:sldChg>
      <pc:sldChg chg="modSp mod modAnim">
        <pc:chgData name="Timothée Novion" userId="61763dba-0844-4857-99bb-13ff923eb59f" providerId="ADAL" clId="{D685DD99-5B5C-4684-B28D-AB0FDE7E96B4}" dt="2021-01-03T13:57:44.224" v="1284" actId="15"/>
        <pc:sldMkLst>
          <pc:docMk/>
          <pc:sldMk cId="0" sldId="345"/>
        </pc:sldMkLst>
        <pc:spChg chg="mod">
          <ac:chgData name="Timothée Novion" userId="61763dba-0844-4857-99bb-13ff923eb59f" providerId="ADAL" clId="{D685DD99-5B5C-4684-B28D-AB0FDE7E96B4}" dt="2021-01-03T13:57:08.307" v="1213" actId="20577"/>
          <ac:spMkLst>
            <pc:docMk/>
            <pc:sldMk cId="0" sldId="345"/>
            <ac:spMk id="2" creationId="{00000000-0000-0000-0000-000000000000}"/>
          </ac:spMkLst>
        </pc:spChg>
        <pc:spChg chg="mod">
          <ac:chgData name="Timothée Novion" userId="61763dba-0844-4857-99bb-13ff923eb59f" providerId="ADAL" clId="{D685DD99-5B5C-4684-B28D-AB0FDE7E96B4}" dt="2021-01-03T13:57:44.224" v="1284" actId="15"/>
          <ac:spMkLst>
            <pc:docMk/>
            <pc:sldMk cId="0" sldId="345"/>
            <ac:spMk id="3" creationId="{00000000-0000-0000-0000-000000000000}"/>
          </ac:spMkLst>
        </pc:spChg>
      </pc:sldChg>
      <pc:sldChg chg="modSp mod">
        <pc:chgData name="Timothée Novion" userId="61763dba-0844-4857-99bb-13ff923eb59f" providerId="ADAL" clId="{D685DD99-5B5C-4684-B28D-AB0FDE7E96B4}" dt="2021-01-03T14:04:09.918" v="1435" actId="20577"/>
        <pc:sldMkLst>
          <pc:docMk/>
          <pc:sldMk cId="0" sldId="346"/>
        </pc:sldMkLst>
        <pc:spChg chg="mod">
          <ac:chgData name="Timothée Novion" userId="61763dba-0844-4857-99bb-13ff923eb59f" providerId="ADAL" clId="{D685DD99-5B5C-4684-B28D-AB0FDE7E96B4}" dt="2021-01-03T14:04:09.918" v="1435" actId="20577"/>
          <ac:spMkLst>
            <pc:docMk/>
            <pc:sldMk cId="0" sldId="346"/>
            <ac:spMk id="4" creationId="{00000000-0000-0000-0000-000000000000}"/>
          </ac:spMkLst>
        </pc:spChg>
      </pc:sldChg>
      <pc:sldChg chg="del">
        <pc:chgData name="Timothée Novion" userId="61763dba-0844-4857-99bb-13ff923eb59f" providerId="ADAL" clId="{D685DD99-5B5C-4684-B28D-AB0FDE7E96B4}" dt="2021-01-03T14:13:48.799" v="1562" actId="2696"/>
        <pc:sldMkLst>
          <pc:docMk/>
          <pc:sldMk cId="0" sldId="351"/>
        </pc:sldMkLst>
      </pc:sldChg>
      <pc:sldChg chg="modSp mod">
        <pc:chgData name="Timothée Novion" userId="61763dba-0844-4857-99bb-13ff923eb59f" providerId="ADAL" clId="{D685DD99-5B5C-4684-B28D-AB0FDE7E96B4}" dt="2021-01-05T10:29:11.765" v="2933" actId="20577"/>
        <pc:sldMkLst>
          <pc:docMk/>
          <pc:sldMk cId="0" sldId="384"/>
        </pc:sldMkLst>
        <pc:spChg chg="mod">
          <ac:chgData name="Timothée Novion" userId="61763dba-0844-4857-99bb-13ff923eb59f" providerId="ADAL" clId="{D685DD99-5B5C-4684-B28D-AB0FDE7E96B4}" dt="2021-01-05T10:29:11.765" v="2933" actId="20577"/>
          <ac:spMkLst>
            <pc:docMk/>
            <pc:sldMk cId="0" sldId="384"/>
            <ac:spMk id="2" creationId="{00000000-0000-0000-0000-000000000000}"/>
          </ac:spMkLst>
        </pc:spChg>
      </pc:sldChg>
      <pc:sldChg chg="modSp modAnim">
        <pc:chgData name="Timothée Novion" userId="61763dba-0844-4857-99bb-13ff923eb59f" providerId="ADAL" clId="{D685DD99-5B5C-4684-B28D-AB0FDE7E96B4}" dt="2021-01-03T14:30:06.755" v="2043" actId="20577"/>
        <pc:sldMkLst>
          <pc:docMk/>
          <pc:sldMk cId="0" sldId="401"/>
        </pc:sldMkLst>
        <pc:spChg chg="mod">
          <ac:chgData name="Timothée Novion" userId="61763dba-0844-4857-99bb-13ff923eb59f" providerId="ADAL" clId="{D685DD99-5B5C-4684-B28D-AB0FDE7E96B4}" dt="2021-01-03T14:30:06.755" v="2043" actId="20577"/>
          <ac:spMkLst>
            <pc:docMk/>
            <pc:sldMk cId="0" sldId="401"/>
            <ac:spMk id="3" creationId="{00000000-0000-0000-0000-000000000000}"/>
          </ac:spMkLst>
        </pc:spChg>
      </pc:sldChg>
      <pc:sldChg chg="modSp mod">
        <pc:chgData name="Timothée Novion" userId="61763dba-0844-4857-99bb-13ff923eb59f" providerId="ADAL" clId="{D685DD99-5B5C-4684-B28D-AB0FDE7E96B4}" dt="2021-01-03T14:46:50.891" v="2497" actId="20577"/>
        <pc:sldMkLst>
          <pc:docMk/>
          <pc:sldMk cId="0" sldId="433"/>
        </pc:sldMkLst>
        <pc:spChg chg="mod">
          <ac:chgData name="Timothée Novion" userId="61763dba-0844-4857-99bb-13ff923eb59f" providerId="ADAL" clId="{D685DD99-5B5C-4684-B28D-AB0FDE7E96B4}" dt="2021-01-03T14:46:50.891" v="2497" actId="20577"/>
          <ac:spMkLst>
            <pc:docMk/>
            <pc:sldMk cId="0" sldId="433"/>
            <ac:spMk id="2" creationId="{00000000-0000-0000-0000-000000000000}"/>
          </ac:spMkLst>
        </pc:spChg>
      </pc:sldChg>
      <pc:sldChg chg="modSp mod">
        <pc:chgData name="Timothée Novion" userId="61763dba-0844-4857-99bb-13ff923eb59f" providerId="ADAL" clId="{D685DD99-5B5C-4684-B28D-AB0FDE7E96B4}" dt="2021-01-05T13:45:28.552" v="3003" actId="20577"/>
        <pc:sldMkLst>
          <pc:docMk/>
          <pc:sldMk cId="0" sldId="436"/>
        </pc:sldMkLst>
        <pc:spChg chg="mod">
          <ac:chgData name="Timothée Novion" userId="61763dba-0844-4857-99bb-13ff923eb59f" providerId="ADAL" clId="{D685DD99-5B5C-4684-B28D-AB0FDE7E96B4}" dt="2021-01-05T13:45:28.552" v="3003" actId="20577"/>
          <ac:spMkLst>
            <pc:docMk/>
            <pc:sldMk cId="0" sldId="436"/>
            <ac:spMk id="5" creationId="{00000000-0000-0000-0000-000000000000}"/>
          </ac:spMkLst>
        </pc:spChg>
      </pc:sldChg>
      <pc:sldChg chg="del">
        <pc:chgData name="Timothée Novion" userId="61763dba-0844-4857-99bb-13ff923eb59f" providerId="ADAL" clId="{D685DD99-5B5C-4684-B28D-AB0FDE7E96B4}" dt="2021-01-05T14:16:02.104" v="3004" actId="2696"/>
        <pc:sldMkLst>
          <pc:docMk/>
          <pc:sldMk cId="0" sldId="438"/>
        </pc:sldMkLst>
      </pc:sldChg>
      <pc:sldChg chg="del">
        <pc:chgData name="Timothée Novion" userId="61763dba-0844-4857-99bb-13ff923eb59f" providerId="ADAL" clId="{D685DD99-5B5C-4684-B28D-AB0FDE7E96B4}" dt="2021-01-03T14:47:29.961" v="2498" actId="2696"/>
        <pc:sldMkLst>
          <pc:docMk/>
          <pc:sldMk cId="0" sldId="480"/>
        </pc:sldMkLst>
      </pc:sldChg>
      <pc:sldChg chg="modSp mod">
        <pc:chgData name="Timothée Novion" userId="61763dba-0844-4857-99bb-13ff923eb59f" providerId="ADAL" clId="{D685DD99-5B5C-4684-B28D-AB0FDE7E96B4}" dt="2021-01-05T11:20:03.677" v="2951" actId="20577"/>
        <pc:sldMkLst>
          <pc:docMk/>
          <pc:sldMk cId="1968292893" sldId="516"/>
        </pc:sldMkLst>
        <pc:spChg chg="mod">
          <ac:chgData name="Timothée Novion" userId="61763dba-0844-4857-99bb-13ff923eb59f" providerId="ADAL" clId="{D685DD99-5B5C-4684-B28D-AB0FDE7E96B4}" dt="2021-01-05T11:20:03.677" v="2951" actId="20577"/>
          <ac:spMkLst>
            <pc:docMk/>
            <pc:sldMk cId="1968292893" sldId="516"/>
            <ac:spMk id="3" creationId="{465B222F-FFC5-4336-AD7C-F470F227346F}"/>
          </ac:spMkLst>
        </pc:spChg>
      </pc:sldChg>
      <pc:sldChg chg="addSp delSp modSp mod chgLayout">
        <pc:chgData name="Timothée Novion" userId="61763dba-0844-4857-99bb-13ff923eb59f" providerId="ADAL" clId="{D685DD99-5B5C-4684-B28D-AB0FDE7E96B4}" dt="2021-01-03T13:37:01.723" v="916" actId="478"/>
        <pc:sldMkLst>
          <pc:docMk/>
          <pc:sldMk cId="0" sldId="530"/>
        </pc:sldMkLst>
        <pc:spChg chg="mod">
          <ac:chgData name="Timothée Novion" userId="61763dba-0844-4857-99bb-13ff923eb59f" providerId="ADAL" clId="{D685DD99-5B5C-4684-B28D-AB0FDE7E96B4}" dt="2021-01-03T13:36:58.439" v="915" actId="26606"/>
          <ac:spMkLst>
            <pc:docMk/>
            <pc:sldMk cId="0" sldId="530"/>
            <ac:spMk id="2" creationId="{00000000-0000-0000-0000-000000000000}"/>
          </ac:spMkLst>
        </pc:spChg>
        <pc:spChg chg="add del mod">
          <ac:chgData name="Timothée Novion" userId="61763dba-0844-4857-99bb-13ff923eb59f" providerId="ADAL" clId="{D685DD99-5B5C-4684-B28D-AB0FDE7E96B4}" dt="2021-01-03T13:37:01.723" v="916" actId="478"/>
          <ac:spMkLst>
            <pc:docMk/>
            <pc:sldMk cId="0" sldId="530"/>
            <ac:spMk id="7" creationId="{23C85D27-7930-47FE-AE83-8B72F4D23047}"/>
          </ac:spMkLst>
        </pc:spChg>
      </pc:sldChg>
      <pc:sldChg chg="addSp delSp modSp mod chgLayout">
        <pc:chgData name="Timothée Novion" userId="61763dba-0844-4857-99bb-13ff923eb59f" providerId="ADAL" clId="{D685DD99-5B5C-4684-B28D-AB0FDE7E96B4}" dt="2021-01-03T13:36:50.881" v="914" actId="478"/>
        <pc:sldMkLst>
          <pc:docMk/>
          <pc:sldMk cId="0" sldId="531"/>
        </pc:sldMkLst>
        <pc:spChg chg="mod">
          <ac:chgData name="Timothée Novion" userId="61763dba-0844-4857-99bb-13ff923eb59f" providerId="ADAL" clId="{D685DD99-5B5C-4684-B28D-AB0FDE7E96B4}" dt="2021-01-03T13:36:45.624" v="913" actId="26606"/>
          <ac:spMkLst>
            <pc:docMk/>
            <pc:sldMk cId="0" sldId="531"/>
            <ac:spMk id="2" creationId="{00000000-0000-0000-0000-000000000000}"/>
          </ac:spMkLst>
        </pc:spChg>
        <pc:spChg chg="add del mod">
          <ac:chgData name="Timothée Novion" userId="61763dba-0844-4857-99bb-13ff923eb59f" providerId="ADAL" clId="{D685DD99-5B5C-4684-B28D-AB0FDE7E96B4}" dt="2021-01-03T13:36:50.881" v="914" actId="478"/>
          <ac:spMkLst>
            <pc:docMk/>
            <pc:sldMk cId="0" sldId="531"/>
            <ac:spMk id="7" creationId="{2E73F50F-67FF-41FA-B7F0-7E086104BF2A}"/>
          </ac:spMkLst>
        </pc:spChg>
      </pc:sldChg>
      <pc:sldChg chg="addSp modSp mod chgLayout">
        <pc:chgData name="Timothée Novion" userId="61763dba-0844-4857-99bb-13ff923eb59f" providerId="ADAL" clId="{D685DD99-5B5C-4684-B28D-AB0FDE7E96B4}" dt="2021-01-03T14:28:06.335" v="1920" actId="26606"/>
        <pc:sldMkLst>
          <pc:docMk/>
          <pc:sldMk cId="0" sldId="532"/>
        </pc:sldMkLst>
        <pc:spChg chg="mod">
          <ac:chgData name="Timothée Novion" userId="61763dba-0844-4857-99bb-13ff923eb59f" providerId="ADAL" clId="{D685DD99-5B5C-4684-B28D-AB0FDE7E96B4}" dt="2021-01-03T14:28:06.335" v="1920" actId="26606"/>
          <ac:spMkLst>
            <pc:docMk/>
            <pc:sldMk cId="0" sldId="532"/>
            <ac:spMk id="2" creationId="{00000000-0000-0000-0000-000000000000}"/>
          </ac:spMkLst>
        </pc:spChg>
        <pc:spChg chg="add mod">
          <ac:chgData name="Timothée Novion" userId="61763dba-0844-4857-99bb-13ff923eb59f" providerId="ADAL" clId="{D685DD99-5B5C-4684-B28D-AB0FDE7E96B4}" dt="2021-01-03T14:28:06.335" v="1920" actId="26606"/>
          <ac:spMkLst>
            <pc:docMk/>
            <pc:sldMk cId="0" sldId="532"/>
            <ac:spMk id="7" creationId="{BE940CCC-3DFB-4D4D-991D-915B7886941E}"/>
          </ac:spMkLst>
        </pc:spChg>
      </pc:sldChg>
      <pc:sldChg chg="addSp modSp mod chgLayout">
        <pc:chgData name="Timothée Novion" userId="61763dba-0844-4857-99bb-13ff923eb59f" providerId="ADAL" clId="{D685DD99-5B5C-4684-B28D-AB0FDE7E96B4}" dt="2021-01-03T14:27:54.903" v="1919" actId="26606"/>
        <pc:sldMkLst>
          <pc:docMk/>
          <pc:sldMk cId="0" sldId="533"/>
        </pc:sldMkLst>
        <pc:spChg chg="mod">
          <ac:chgData name="Timothée Novion" userId="61763dba-0844-4857-99bb-13ff923eb59f" providerId="ADAL" clId="{D685DD99-5B5C-4684-B28D-AB0FDE7E96B4}" dt="2021-01-03T14:27:54.903" v="1919" actId="26606"/>
          <ac:spMkLst>
            <pc:docMk/>
            <pc:sldMk cId="0" sldId="533"/>
            <ac:spMk id="2" creationId="{00000000-0000-0000-0000-000000000000}"/>
          </ac:spMkLst>
        </pc:spChg>
        <pc:spChg chg="add mod">
          <ac:chgData name="Timothée Novion" userId="61763dba-0844-4857-99bb-13ff923eb59f" providerId="ADAL" clId="{D685DD99-5B5C-4684-B28D-AB0FDE7E96B4}" dt="2021-01-03T14:27:54.903" v="1919" actId="26606"/>
          <ac:spMkLst>
            <pc:docMk/>
            <pc:sldMk cId="0" sldId="533"/>
            <ac:spMk id="7" creationId="{C69DE9EB-90ED-4657-83DE-A2CA5B6E7C81}"/>
          </ac:spMkLst>
        </pc:spChg>
      </pc:sldChg>
      <pc:sldChg chg="addSp modSp mod chgLayout">
        <pc:chgData name="Timothée Novion" userId="61763dba-0844-4857-99bb-13ff923eb59f" providerId="ADAL" clId="{D685DD99-5B5C-4684-B28D-AB0FDE7E96B4}" dt="2021-01-03T14:28:28.326" v="1921" actId="26606"/>
        <pc:sldMkLst>
          <pc:docMk/>
          <pc:sldMk cId="0" sldId="534"/>
        </pc:sldMkLst>
        <pc:spChg chg="mod">
          <ac:chgData name="Timothée Novion" userId="61763dba-0844-4857-99bb-13ff923eb59f" providerId="ADAL" clId="{D685DD99-5B5C-4684-B28D-AB0FDE7E96B4}" dt="2021-01-03T14:28:28.326" v="1921" actId="26606"/>
          <ac:spMkLst>
            <pc:docMk/>
            <pc:sldMk cId="0" sldId="534"/>
            <ac:spMk id="2" creationId="{00000000-0000-0000-0000-000000000000}"/>
          </ac:spMkLst>
        </pc:spChg>
        <pc:spChg chg="add mod">
          <ac:chgData name="Timothée Novion" userId="61763dba-0844-4857-99bb-13ff923eb59f" providerId="ADAL" clId="{D685DD99-5B5C-4684-B28D-AB0FDE7E96B4}" dt="2021-01-03T14:28:28.326" v="1921" actId="26606"/>
          <ac:spMkLst>
            <pc:docMk/>
            <pc:sldMk cId="0" sldId="534"/>
            <ac:spMk id="7" creationId="{1E80BDC4-355F-4E5E-85FA-C777F6A9C300}"/>
          </ac:spMkLst>
        </pc:spChg>
      </pc:sldChg>
      <pc:sldChg chg="addSp delSp modSp new mod">
        <pc:chgData name="Timothée Novion" userId="61763dba-0844-4857-99bb-13ff923eb59f" providerId="ADAL" clId="{D685DD99-5B5C-4684-B28D-AB0FDE7E96B4}" dt="2021-01-03T13:27:46.146" v="893" actId="26606"/>
        <pc:sldMkLst>
          <pc:docMk/>
          <pc:sldMk cId="2623463045" sldId="535"/>
        </pc:sldMkLst>
        <pc:spChg chg="mod">
          <ac:chgData name="Timothée Novion" userId="61763dba-0844-4857-99bb-13ff923eb59f" providerId="ADAL" clId="{D685DD99-5B5C-4684-B28D-AB0FDE7E96B4}" dt="2021-01-03T13:27:46.146" v="893" actId="26606"/>
          <ac:spMkLst>
            <pc:docMk/>
            <pc:sldMk cId="2623463045" sldId="535"/>
            <ac:spMk id="2" creationId="{1B9BE9D0-BF11-42C3-8AF7-19A1C69DA487}"/>
          </ac:spMkLst>
        </pc:spChg>
        <pc:spChg chg="del mod">
          <ac:chgData name="Timothée Novion" userId="61763dba-0844-4857-99bb-13ff923eb59f" providerId="ADAL" clId="{D685DD99-5B5C-4684-B28D-AB0FDE7E96B4}" dt="2021-01-03T13:27:35.468" v="890"/>
          <ac:spMkLst>
            <pc:docMk/>
            <pc:sldMk cId="2623463045" sldId="535"/>
            <ac:spMk id="3" creationId="{023C7773-050F-41A3-B54F-272BC7774C6B}"/>
          </ac:spMkLst>
        </pc:spChg>
        <pc:picChg chg="add mod">
          <ac:chgData name="Timothée Novion" userId="61763dba-0844-4857-99bb-13ff923eb59f" providerId="ADAL" clId="{D685DD99-5B5C-4684-B28D-AB0FDE7E96B4}" dt="2021-01-03T13:27:46.146" v="893" actId="26606"/>
          <ac:picMkLst>
            <pc:docMk/>
            <pc:sldMk cId="2623463045" sldId="535"/>
            <ac:picMk id="5" creationId="{2045E264-C219-41FE-AAB5-562579807B71}"/>
          </ac:picMkLst>
        </pc:picChg>
      </pc:sldChg>
      <pc:sldChg chg="addSp delSp modSp new mod chgLayout">
        <pc:chgData name="Timothée Novion" userId="61763dba-0844-4857-99bb-13ff923eb59f" providerId="ADAL" clId="{D685DD99-5B5C-4684-B28D-AB0FDE7E96B4}" dt="2021-01-03T13:39:29.625" v="1169" actId="120"/>
        <pc:sldMkLst>
          <pc:docMk/>
          <pc:sldMk cId="3701062166" sldId="536"/>
        </pc:sldMkLst>
        <pc:spChg chg="del">
          <ac:chgData name="Timothée Novion" userId="61763dba-0844-4857-99bb-13ff923eb59f" providerId="ADAL" clId="{D685DD99-5B5C-4684-B28D-AB0FDE7E96B4}" dt="2021-01-03T13:37:43.020" v="918" actId="26606"/>
          <ac:spMkLst>
            <pc:docMk/>
            <pc:sldMk cId="3701062166" sldId="536"/>
            <ac:spMk id="2" creationId="{A2A2A78C-CB78-4E0A-902C-B53C8868F1D7}"/>
          </ac:spMkLst>
        </pc:spChg>
        <pc:spChg chg="del">
          <ac:chgData name="Timothée Novion" userId="61763dba-0844-4857-99bb-13ff923eb59f" providerId="ADAL" clId="{D685DD99-5B5C-4684-B28D-AB0FDE7E96B4}" dt="2021-01-03T13:37:43.020" v="918" actId="26606"/>
          <ac:spMkLst>
            <pc:docMk/>
            <pc:sldMk cId="3701062166" sldId="536"/>
            <ac:spMk id="3" creationId="{B33D8298-DD1C-48F0-9490-1409782F4643}"/>
          </ac:spMkLst>
        </pc:spChg>
        <pc:spChg chg="add mod">
          <ac:chgData name="Timothée Novion" userId="61763dba-0844-4857-99bb-13ff923eb59f" providerId="ADAL" clId="{D685DD99-5B5C-4684-B28D-AB0FDE7E96B4}" dt="2021-01-03T13:39:29.625" v="1169" actId="120"/>
          <ac:spMkLst>
            <pc:docMk/>
            <pc:sldMk cId="3701062166" sldId="536"/>
            <ac:spMk id="8" creationId="{0E87257E-47DA-45C4-B740-D62657C9621F}"/>
          </ac:spMkLst>
        </pc:spChg>
        <pc:spChg chg="add mod">
          <ac:chgData name="Timothée Novion" userId="61763dba-0844-4857-99bb-13ff923eb59f" providerId="ADAL" clId="{D685DD99-5B5C-4684-B28D-AB0FDE7E96B4}" dt="2021-01-03T13:39:21.121" v="1168" actId="120"/>
          <ac:spMkLst>
            <pc:docMk/>
            <pc:sldMk cId="3701062166" sldId="536"/>
            <ac:spMk id="10" creationId="{40D532DF-7B7A-4857-BBE9-EBECA1F7AB31}"/>
          </ac:spMkLst>
        </pc:spChg>
      </pc:sldChg>
      <pc:sldChg chg="addSp delSp modSp new mod chgLayout">
        <pc:chgData name="Timothée Novion" userId="61763dba-0844-4857-99bb-13ff923eb59f" providerId="ADAL" clId="{D685DD99-5B5C-4684-B28D-AB0FDE7E96B4}" dt="2021-01-03T14:05:42.511" v="1439" actId="20577"/>
        <pc:sldMkLst>
          <pc:docMk/>
          <pc:sldMk cId="361655977" sldId="537"/>
        </pc:sldMkLst>
        <pc:spChg chg="mod">
          <ac:chgData name="Timothée Novion" userId="61763dba-0844-4857-99bb-13ff923eb59f" providerId="ADAL" clId="{D685DD99-5B5C-4684-B28D-AB0FDE7E96B4}" dt="2021-01-03T14:05:42.511" v="1439" actId="20577"/>
          <ac:spMkLst>
            <pc:docMk/>
            <pc:sldMk cId="361655977" sldId="537"/>
            <ac:spMk id="2" creationId="{351D5532-5167-4BD8-8F39-A4F4361B8581}"/>
          </ac:spMkLst>
        </pc:spChg>
        <pc:spChg chg="del">
          <ac:chgData name="Timothée Novion" userId="61763dba-0844-4857-99bb-13ff923eb59f" providerId="ADAL" clId="{D685DD99-5B5C-4684-B28D-AB0FDE7E96B4}" dt="2021-01-03T13:58:00.836" v="1296" actId="26606"/>
          <ac:spMkLst>
            <pc:docMk/>
            <pc:sldMk cId="361655977" sldId="537"/>
            <ac:spMk id="3" creationId="{9A63D172-6868-48D8-94B5-8BF02283E3E3}"/>
          </ac:spMkLst>
        </pc:spChg>
        <pc:spChg chg="add mod">
          <ac:chgData name="Timothée Novion" userId="61763dba-0844-4857-99bb-13ff923eb59f" providerId="ADAL" clId="{D685DD99-5B5C-4684-B28D-AB0FDE7E96B4}" dt="2021-01-03T13:59:34.438" v="1380" actId="120"/>
          <ac:spMkLst>
            <pc:docMk/>
            <pc:sldMk cId="361655977" sldId="537"/>
            <ac:spMk id="8" creationId="{FBC0335F-DE08-412F-A73A-867BAF9C9A54}"/>
          </ac:spMkLst>
        </pc:spChg>
      </pc:sldChg>
      <pc:sldChg chg="addSp delSp modSp new mod chgLayout">
        <pc:chgData name="Timothée Novion" userId="61763dba-0844-4857-99bb-13ff923eb59f" providerId="ADAL" clId="{D685DD99-5B5C-4684-B28D-AB0FDE7E96B4}" dt="2021-01-03T14:08:23.040" v="1561" actId="120"/>
        <pc:sldMkLst>
          <pc:docMk/>
          <pc:sldMk cId="3827534960" sldId="538"/>
        </pc:sldMkLst>
        <pc:spChg chg="del">
          <ac:chgData name="Timothée Novion" userId="61763dba-0844-4857-99bb-13ff923eb59f" providerId="ADAL" clId="{D685DD99-5B5C-4684-B28D-AB0FDE7E96B4}" dt="2021-01-03T14:00:32.837" v="1383" actId="26606"/>
          <ac:spMkLst>
            <pc:docMk/>
            <pc:sldMk cId="3827534960" sldId="538"/>
            <ac:spMk id="2" creationId="{D49AF831-03D1-4857-BC9A-1CB71AF5DA79}"/>
          </ac:spMkLst>
        </pc:spChg>
        <pc:spChg chg="del">
          <ac:chgData name="Timothée Novion" userId="61763dba-0844-4857-99bb-13ff923eb59f" providerId="ADAL" clId="{D685DD99-5B5C-4684-B28D-AB0FDE7E96B4}" dt="2021-01-03T14:00:32.837" v="1383" actId="26606"/>
          <ac:spMkLst>
            <pc:docMk/>
            <pc:sldMk cId="3827534960" sldId="538"/>
            <ac:spMk id="3" creationId="{510E8351-0694-4777-B154-1D457FF961E9}"/>
          </ac:spMkLst>
        </pc:spChg>
        <pc:spChg chg="add mod">
          <ac:chgData name="Timothée Novion" userId="61763dba-0844-4857-99bb-13ff923eb59f" providerId="ADAL" clId="{D685DD99-5B5C-4684-B28D-AB0FDE7E96B4}" dt="2021-01-03T14:00:46.422" v="1412" actId="120"/>
          <ac:spMkLst>
            <pc:docMk/>
            <pc:sldMk cId="3827534960" sldId="538"/>
            <ac:spMk id="8" creationId="{65920548-EC96-4B10-9EED-247105D1F77F}"/>
          </ac:spMkLst>
        </pc:spChg>
        <pc:spChg chg="add mod">
          <ac:chgData name="Timothée Novion" userId="61763dba-0844-4857-99bb-13ff923eb59f" providerId="ADAL" clId="{D685DD99-5B5C-4684-B28D-AB0FDE7E96B4}" dt="2021-01-03T14:08:23.040" v="1561" actId="120"/>
          <ac:spMkLst>
            <pc:docMk/>
            <pc:sldMk cId="3827534960" sldId="538"/>
            <ac:spMk id="10" creationId="{B1E5CF79-B640-48F2-A44C-0E80529559AC}"/>
          </ac:spMkLst>
        </pc:spChg>
      </pc:sldChg>
      <pc:sldChg chg="addSp delSp modSp new mod ord chgLayout">
        <pc:chgData name="Timothée Novion" userId="61763dba-0844-4857-99bb-13ff923eb59f" providerId="ADAL" clId="{D685DD99-5B5C-4684-B28D-AB0FDE7E96B4}" dt="2021-01-05T10:19:32.145" v="2907"/>
        <pc:sldMkLst>
          <pc:docMk/>
          <pc:sldMk cId="106620237" sldId="539"/>
        </pc:sldMkLst>
        <pc:spChg chg="del">
          <ac:chgData name="Timothée Novion" userId="61763dba-0844-4857-99bb-13ff923eb59f" providerId="ADAL" clId="{D685DD99-5B5C-4684-B28D-AB0FDE7E96B4}" dt="2021-01-03T14:14:27.403" v="1564" actId="26606"/>
          <ac:spMkLst>
            <pc:docMk/>
            <pc:sldMk cId="106620237" sldId="539"/>
            <ac:spMk id="2" creationId="{5DFB5A8A-0211-47A3-B6DD-BB1E234AE100}"/>
          </ac:spMkLst>
        </pc:spChg>
        <pc:spChg chg="del">
          <ac:chgData name="Timothée Novion" userId="61763dba-0844-4857-99bb-13ff923eb59f" providerId="ADAL" clId="{D685DD99-5B5C-4684-B28D-AB0FDE7E96B4}" dt="2021-01-03T14:14:27.403" v="1564" actId="26606"/>
          <ac:spMkLst>
            <pc:docMk/>
            <pc:sldMk cId="106620237" sldId="539"/>
            <ac:spMk id="3" creationId="{9D3D80C4-3F79-4B7D-B1FF-2448A7DF70E4}"/>
          </ac:spMkLst>
        </pc:spChg>
        <pc:spChg chg="add mod">
          <ac:chgData name="Timothée Novion" userId="61763dba-0844-4857-99bb-13ff923eb59f" providerId="ADAL" clId="{D685DD99-5B5C-4684-B28D-AB0FDE7E96B4}" dt="2021-01-03T14:15:13.642" v="1612" actId="120"/>
          <ac:spMkLst>
            <pc:docMk/>
            <pc:sldMk cId="106620237" sldId="539"/>
            <ac:spMk id="8" creationId="{56468DC7-50E6-466E-96B6-86F2DC47A811}"/>
          </ac:spMkLst>
        </pc:spChg>
        <pc:spChg chg="add del mod">
          <ac:chgData name="Timothée Novion" userId="61763dba-0844-4857-99bb-13ff923eb59f" providerId="ADAL" clId="{D685DD99-5B5C-4684-B28D-AB0FDE7E96B4}" dt="2021-01-03T14:15:07.436" v="1611" actId="478"/>
          <ac:spMkLst>
            <pc:docMk/>
            <pc:sldMk cId="106620237" sldId="539"/>
            <ac:spMk id="10" creationId="{F001BC2E-DB56-43EA-AAAF-6056970AF7AC}"/>
          </ac:spMkLst>
        </pc:spChg>
      </pc:sldChg>
      <pc:sldChg chg="addSp delSp modSp new mod chgLayout">
        <pc:chgData name="Timothée Novion" userId="61763dba-0844-4857-99bb-13ff923eb59f" providerId="ADAL" clId="{D685DD99-5B5C-4684-B28D-AB0FDE7E96B4}" dt="2021-01-03T14:26:43.654" v="1918" actId="20577"/>
        <pc:sldMkLst>
          <pc:docMk/>
          <pc:sldMk cId="4066290629" sldId="540"/>
        </pc:sldMkLst>
        <pc:spChg chg="mod">
          <ac:chgData name="Timothée Novion" userId="61763dba-0844-4857-99bb-13ff923eb59f" providerId="ADAL" clId="{D685DD99-5B5C-4684-B28D-AB0FDE7E96B4}" dt="2021-01-03T14:25:08.976" v="1671" actId="120"/>
          <ac:spMkLst>
            <pc:docMk/>
            <pc:sldMk cId="4066290629" sldId="540"/>
            <ac:spMk id="2" creationId="{68C5B326-001C-432E-8D84-FDFFD97A72BF}"/>
          </ac:spMkLst>
        </pc:spChg>
        <pc:spChg chg="del">
          <ac:chgData name="Timothée Novion" userId="61763dba-0844-4857-99bb-13ff923eb59f" providerId="ADAL" clId="{D685DD99-5B5C-4684-B28D-AB0FDE7E96B4}" dt="2021-01-03T14:24:49.437" v="1627" actId="26606"/>
          <ac:spMkLst>
            <pc:docMk/>
            <pc:sldMk cId="4066290629" sldId="540"/>
            <ac:spMk id="3" creationId="{C92D50A0-C9DA-40AE-AC78-90BCE6A2B608}"/>
          </ac:spMkLst>
        </pc:spChg>
        <pc:spChg chg="add mod">
          <ac:chgData name="Timothée Novion" userId="61763dba-0844-4857-99bb-13ff923eb59f" providerId="ADAL" clId="{D685DD99-5B5C-4684-B28D-AB0FDE7E96B4}" dt="2021-01-03T14:26:43.654" v="1918" actId="20577"/>
          <ac:spMkLst>
            <pc:docMk/>
            <pc:sldMk cId="4066290629" sldId="540"/>
            <ac:spMk id="8" creationId="{146E9029-BB53-498D-AA8E-8DADD4EE9DE6}"/>
          </ac:spMkLst>
        </pc:spChg>
      </pc:sldChg>
      <pc:sldChg chg="addSp delSp modSp new mod chgLayout">
        <pc:chgData name="Timothée Novion" userId="61763dba-0844-4857-99bb-13ff923eb59f" providerId="ADAL" clId="{D685DD99-5B5C-4684-B28D-AB0FDE7E96B4}" dt="2021-01-03T14:36:15.585" v="2207" actId="20577"/>
        <pc:sldMkLst>
          <pc:docMk/>
          <pc:sldMk cId="1455529766" sldId="541"/>
        </pc:sldMkLst>
        <pc:spChg chg="del">
          <ac:chgData name="Timothée Novion" userId="61763dba-0844-4857-99bb-13ff923eb59f" providerId="ADAL" clId="{D685DD99-5B5C-4684-B28D-AB0FDE7E96B4}" dt="2021-01-03T14:28:46.913" v="1923" actId="26606"/>
          <ac:spMkLst>
            <pc:docMk/>
            <pc:sldMk cId="1455529766" sldId="541"/>
            <ac:spMk id="2" creationId="{5611CF10-E600-4242-8851-D8E28436D62E}"/>
          </ac:spMkLst>
        </pc:spChg>
        <pc:spChg chg="del">
          <ac:chgData name="Timothée Novion" userId="61763dba-0844-4857-99bb-13ff923eb59f" providerId="ADAL" clId="{D685DD99-5B5C-4684-B28D-AB0FDE7E96B4}" dt="2021-01-03T14:28:46.913" v="1923" actId="26606"/>
          <ac:spMkLst>
            <pc:docMk/>
            <pc:sldMk cId="1455529766" sldId="541"/>
            <ac:spMk id="3" creationId="{48814A3C-E341-4B46-82D1-4850E24DDFA8}"/>
          </ac:spMkLst>
        </pc:spChg>
        <pc:spChg chg="add mod">
          <ac:chgData name="Timothée Novion" userId="61763dba-0844-4857-99bb-13ff923eb59f" providerId="ADAL" clId="{D685DD99-5B5C-4684-B28D-AB0FDE7E96B4}" dt="2021-01-03T14:36:08.070" v="2191" actId="27636"/>
          <ac:spMkLst>
            <pc:docMk/>
            <pc:sldMk cId="1455529766" sldId="541"/>
            <ac:spMk id="8" creationId="{90371D01-94CE-4C8C-B6CD-9B39022EB008}"/>
          </ac:spMkLst>
        </pc:spChg>
        <pc:spChg chg="add mod">
          <ac:chgData name="Timothée Novion" userId="61763dba-0844-4857-99bb-13ff923eb59f" providerId="ADAL" clId="{D685DD99-5B5C-4684-B28D-AB0FDE7E96B4}" dt="2021-01-03T14:36:15.585" v="2207" actId="20577"/>
          <ac:spMkLst>
            <pc:docMk/>
            <pc:sldMk cId="1455529766" sldId="541"/>
            <ac:spMk id="10" creationId="{DEE31AF5-E151-4F9D-8E67-AB94498A032B}"/>
          </ac:spMkLst>
        </pc:spChg>
      </pc:sldChg>
      <pc:sldChg chg="addSp delSp modSp new mod chgLayout">
        <pc:chgData name="Timothée Novion" userId="61763dba-0844-4857-99bb-13ff923eb59f" providerId="ADAL" clId="{D685DD99-5B5C-4684-B28D-AB0FDE7E96B4}" dt="2021-01-03T14:43:14.044" v="2264" actId="478"/>
        <pc:sldMkLst>
          <pc:docMk/>
          <pc:sldMk cId="1999846933" sldId="542"/>
        </pc:sldMkLst>
        <pc:spChg chg="mod">
          <ac:chgData name="Timothée Novion" userId="61763dba-0844-4857-99bb-13ff923eb59f" providerId="ADAL" clId="{D685DD99-5B5C-4684-B28D-AB0FDE7E96B4}" dt="2021-01-03T14:43:08.838" v="2263" actId="120"/>
          <ac:spMkLst>
            <pc:docMk/>
            <pc:sldMk cId="1999846933" sldId="542"/>
            <ac:spMk id="2" creationId="{36634164-A32E-49C5-992B-54627E66833C}"/>
          </ac:spMkLst>
        </pc:spChg>
        <pc:spChg chg="del">
          <ac:chgData name="Timothée Novion" userId="61763dba-0844-4857-99bb-13ff923eb59f" providerId="ADAL" clId="{D685DD99-5B5C-4684-B28D-AB0FDE7E96B4}" dt="2021-01-03T14:43:05.140" v="2262" actId="26606"/>
          <ac:spMkLst>
            <pc:docMk/>
            <pc:sldMk cId="1999846933" sldId="542"/>
            <ac:spMk id="3" creationId="{3E623139-F2B7-4299-A75D-4C5BED50916E}"/>
          </ac:spMkLst>
        </pc:spChg>
        <pc:spChg chg="add del mod">
          <ac:chgData name="Timothée Novion" userId="61763dba-0844-4857-99bb-13ff923eb59f" providerId="ADAL" clId="{D685DD99-5B5C-4684-B28D-AB0FDE7E96B4}" dt="2021-01-03T14:43:14.044" v="2264" actId="478"/>
          <ac:spMkLst>
            <pc:docMk/>
            <pc:sldMk cId="1999846933" sldId="542"/>
            <ac:spMk id="8" creationId="{936DE6F4-FB93-4E3B-8BC8-3330D69DD8BE}"/>
          </ac:spMkLst>
        </pc:spChg>
      </pc:sldChg>
      <pc:sldChg chg="addSp delSp modSp new mod chgLayout">
        <pc:chgData name="Timothée Novion" userId="61763dba-0844-4857-99bb-13ff923eb59f" providerId="ADAL" clId="{D685DD99-5B5C-4684-B28D-AB0FDE7E96B4}" dt="2021-01-03T14:46:02.264" v="2482" actId="12"/>
        <pc:sldMkLst>
          <pc:docMk/>
          <pc:sldMk cId="3145142454" sldId="543"/>
        </pc:sldMkLst>
        <pc:spChg chg="mod">
          <ac:chgData name="Timothée Novion" userId="61763dba-0844-4857-99bb-13ff923eb59f" providerId="ADAL" clId="{D685DD99-5B5C-4684-B28D-AB0FDE7E96B4}" dt="2021-01-03T14:44:32.635" v="2302" actId="26606"/>
          <ac:spMkLst>
            <pc:docMk/>
            <pc:sldMk cId="3145142454" sldId="543"/>
            <ac:spMk id="2" creationId="{215098C0-5213-41EE-A590-C44523E93A9C}"/>
          </ac:spMkLst>
        </pc:spChg>
        <pc:spChg chg="del">
          <ac:chgData name="Timothée Novion" userId="61763dba-0844-4857-99bb-13ff923eb59f" providerId="ADAL" clId="{D685DD99-5B5C-4684-B28D-AB0FDE7E96B4}" dt="2021-01-03T14:44:32.635" v="2302" actId="26606"/>
          <ac:spMkLst>
            <pc:docMk/>
            <pc:sldMk cId="3145142454" sldId="543"/>
            <ac:spMk id="3" creationId="{ACA0814A-AE8E-4488-8D43-37FF32196FBA}"/>
          </ac:spMkLst>
        </pc:spChg>
        <pc:spChg chg="add mod">
          <ac:chgData name="Timothée Novion" userId="61763dba-0844-4857-99bb-13ff923eb59f" providerId="ADAL" clId="{D685DD99-5B5C-4684-B28D-AB0FDE7E96B4}" dt="2021-01-03T14:46:02.264" v="2482" actId="12"/>
          <ac:spMkLst>
            <pc:docMk/>
            <pc:sldMk cId="3145142454" sldId="543"/>
            <ac:spMk id="8" creationId="{6321E1CD-F42C-422B-B769-203F355987EB}"/>
          </ac:spMkLst>
        </pc:spChg>
      </pc:sldChg>
      <pc:sldChg chg="addSp delSp modSp new mod chgLayout">
        <pc:chgData name="Timothée Novion" userId="61763dba-0844-4857-99bb-13ff923eb59f" providerId="ADAL" clId="{D685DD99-5B5C-4684-B28D-AB0FDE7E96B4}" dt="2021-01-03T14:52:13.800" v="2905" actId="20577"/>
        <pc:sldMkLst>
          <pc:docMk/>
          <pc:sldMk cId="1362280518" sldId="544"/>
        </pc:sldMkLst>
        <pc:spChg chg="mod">
          <ac:chgData name="Timothée Novion" userId="61763dba-0844-4857-99bb-13ff923eb59f" providerId="ADAL" clId="{D685DD99-5B5C-4684-B28D-AB0FDE7E96B4}" dt="2021-01-03T14:50:05.982" v="2587" actId="120"/>
          <ac:spMkLst>
            <pc:docMk/>
            <pc:sldMk cId="1362280518" sldId="544"/>
            <ac:spMk id="2" creationId="{D78B82C9-5FB0-4201-9000-A769DF8C6E25}"/>
          </ac:spMkLst>
        </pc:spChg>
        <pc:spChg chg="del">
          <ac:chgData name="Timothée Novion" userId="61763dba-0844-4857-99bb-13ff923eb59f" providerId="ADAL" clId="{D685DD99-5B5C-4684-B28D-AB0FDE7E96B4}" dt="2021-01-03T14:50:03.003" v="2586" actId="26606"/>
          <ac:spMkLst>
            <pc:docMk/>
            <pc:sldMk cId="1362280518" sldId="544"/>
            <ac:spMk id="3" creationId="{A9EB859A-5CD0-4967-BE88-9A6A8BE400AD}"/>
          </ac:spMkLst>
        </pc:spChg>
        <pc:spChg chg="add mod">
          <ac:chgData name="Timothée Novion" userId="61763dba-0844-4857-99bb-13ff923eb59f" providerId="ADAL" clId="{D685DD99-5B5C-4684-B28D-AB0FDE7E96B4}" dt="2021-01-03T14:52:13.800" v="2905" actId="20577"/>
          <ac:spMkLst>
            <pc:docMk/>
            <pc:sldMk cId="1362280518" sldId="544"/>
            <ac:spMk id="8" creationId="{69F83039-265D-43E1-991F-39A312952C2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4C334A-E307-47AF-919F-A8C236B7BEBC}" type="doc">
      <dgm:prSet loTypeId="urn:microsoft.com/office/officeart/2005/8/layout/pyramid1" loCatId="pyramid" qsTypeId="urn:microsoft.com/office/officeart/2005/8/quickstyle/simple1" qsCatId="simple" csTypeId="urn:microsoft.com/office/officeart/2005/8/colors/accent1_2" csCatId="accent1" phldr="1"/>
      <dgm:spPr/>
    </dgm:pt>
    <dgm:pt modelId="{E9CCDE84-C07C-4281-80A2-E98EB69127D6}">
      <dgm:prSet phldrT="[Texte]"/>
      <dgm:spPr/>
      <dgm:t>
        <a:bodyPr/>
        <a:lstStyle/>
        <a:p>
          <a:r>
            <a:rPr lang="fr-FR" dirty="0"/>
            <a:t>Tâches</a:t>
          </a:r>
        </a:p>
      </dgm:t>
    </dgm:pt>
    <dgm:pt modelId="{525C1C7D-127B-42F6-991C-4B597B2FAD1A}" type="parTrans" cxnId="{EC66612B-C863-4FC2-8FAC-B02BC8B5692B}">
      <dgm:prSet/>
      <dgm:spPr/>
      <dgm:t>
        <a:bodyPr/>
        <a:lstStyle/>
        <a:p>
          <a:endParaRPr lang="fr-FR"/>
        </a:p>
      </dgm:t>
    </dgm:pt>
    <dgm:pt modelId="{E82961D1-A074-4BCD-B06F-432EF0E36C48}" type="sibTrans" cxnId="{EC66612B-C863-4FC2-8FAC-B02BC8B5692B}">
      <dgm:prSet/>
      <dgm:spPr/>
      <dgm:t>
        <a:bodyPr/>
        <a:lstStyle/>
        <a:p>
          <a:endParaRPr lang="fr-FR"/>
        </a:p>
      </dgm:t>
    </dgm:pt>
    <dgm:pt modelId="{9EFA8CAD-5EDB-4AA9-9340-EEB0EBBCC39C}">
      <dgm:prSet phldrT="[Texte]"/>
      <dgm:spPr>
        <a:solidFill>
          <a:srgbClr val="00B050"/>
        </a:solidFill>
      </dgm:spPr>
      <dgm:t>
        <a:bodyPr/>
        <a:lstStyle/>
        <a:p>
          <a:r>
            <a:rPr lang="fr-FR" dirty="0"/>
            <a:t>Fonctionnalités</a:t>
          </a:r>
        </a:p>
        <a:p>
          <a:r>
            <a:rPr lang="fr-FR" dirty="0"/>
            <a:t>User Stories </a:t>
          </a:r>
        </a:p>
      </dgm:t>
    </dgm:pt>
    <dgm:pt modelId="{22E916EA-8D6A-4CD3-A67D-9B09B6FB9604}" type="parTrans" cxnId="{71AB852E-5ED4-4582-A8F9-C667425785D9}">
      <dgm:prSet/>
      <dgm:spPr/>
      <dgm:t>
        <a:bodyPr/>
        <a:lstStyle/>
        <a:p>
          <a:endParaRPr lang="fr-FR"/>
        </a:p>
      </dgm:t>
    </dgm:pt>
    <dgm:pt modelId="{D9A918D6-5311-42FD-94CF-DA687C476023}" type="sibTrans" cxnId="{71AB852E-5ED4-4582-A8F9-C667425785D9}">
      <dgm:prSet/>
      <dgm:spPr/>
      <dgm:t>
        <a:bodyPr/>
        <a:lstStyle/>
        <a:p>
          <a:endParaRPr lang="fr-FR"/>
        </a:p>
      </dgm:t>
    </dgm:pt>
    <dgm:pt modelId="{911DB367-198C-4698-888C-4430BDA6F402}">
      <dgm:prSet phldrT="[Texte]"/>
      <dgm:spPr>
        <a:solidFill>
          <a:srgbClr val="FF0000"/>
        </a:solidFill>
      </dgm:spPr>
      <dgm:t>
        <a:bodyPr/>
        <a:lstStyle/>
        <a:p>
          <a:r>
            <a:rPr lang="fr-FR" dirty="0"/>
            <a:t>Vision</a:t>
          </a:r>
        </a:p>
      </dgm:t>
    </dgm:pt>
    <dgm:pt modelId="{D4134763-E2FD-490B-97B3-AB38D1559943}" type="parTrans" cxnId="{232BDAE4-9761-46AC-A951-5F0DE33B411C}">
      <dgm:prSet/>
      <dgm:spPr/>
      <dgm:t>
        <a:bodyPr/>
        <a:lstStyle/>
        <a:p>
          <a:endParaRPr lang="fr-FR"/>
        </a:p>
      </dgm:t>
    </dgm:pt>
    <dgm:pt modelId="{75CE3CC3-0624-4A79-8355-1F86AF53A06A}" type="sibTrans" cxnId="{232BDAE4-9761-46AC-A951-5F0DE33B411C}">
      <dgm:prSet/>
      <dgm:spPr/>
      <dgm:t>
        <a:bodyPr/>
        <a:lstStyle/>
        <a:p>
          <a:endParaRPr lang="fr-FR"/>
        </a:p>
      </dgm:t>
    </dgm:pt>
    <dgm:pt modelId="{AAF7FC9D-ADDB-466C-A4B8-731EB1D4D001}">
      <dgm:prSet/>
      <dgm:spPr>
        <a:solidFill>
          <a:srgbClr val="00B050"/>
        </a:solidFill>
      </dgm:spPr>
      <dgm:t>
        <a:bodyPr/>
        <a:lstStyle/>
        <a:p>
          <a:r>
            <a:rPr lang="fr-FR" dirty="0"/>
            <a:t>Exigences </a:t>
          </a:r>
        </a:p>
        <a:p>
          <a:r>
            <a:rPr lang="fr-FR" dirty="0"/>
            <a:t>Epics </a:t>
          </a:r>
        </a:p>
      </dgm:t>
    </dgm:pt>
    <dgm:pt modelId="{1EB9A561-CB6D-4F9E-9C32-64A5D6685B7B}" type="parTrans" cxnId="{053DA237-A0DA-4BB0-8667-AD6F1FC7323A}">
      <dgm:prSet/>
      <dgm:spPr/>
      <dgm:t>
        <a:bodyPr/>
        <a:lstStyle/>
        <a:p>
          <a:endParaRPr lang="fr-FR"/>
        </a:p>
      </dgm:t>
    </dgm:pt>
    <dgm:pt modelId="{63ABE0BC-FD98-411F-B2DE-F19EA202DFBC}" type="sibTrans" cxnId="{053DA237-A0DA-4BB0-8667-AD6F1FC7323A}">
      <dgm:prSet/>
      <dgm:spPr/>
      <dgm:t>
        <a:bodyPr/>
        <a:lstStyle/>
        <a:p>
          <a:endParaRPr lang="fr-FR"/>
        </a:p>
      </dgm:t>
    </dgm:pt>
    <dgm:pt modelId="{FA0EAC74-B396-4859-B67E-4E920E5B599F}">
      <dgm:prSet/>
      <dgm:spPr>
        <a:solidFill>
          <a:srgbClr val="FF0000"/>
        </a:solidFill>
      </dgm:spPr>
      <dgm:t>
        <a:bodyPr/>
        <a:lstStyle/>
        <a:p>
          <a:r>
            <a:rPr lang="fr-FR" dirty="0"/>
            <a:t>Objectifs </a:t>
          </a:r>
        </a:p>
        <a:p>
          <a:r>
            <a:rPr lang="fr-FR" dirty="0"/>
            <a:t>Résultats Attendus </a:t>
          </a:r>
        </a:p>
      </dgm:t>
    </dgm:pt>
    <dgm:pt modelId="{E1CFE23A-D26B-4103-9DD3-5C65DB10C514}" type="parTrans" cxnId="{2176BE0C-AFC4-4150-84CB-D02AC04D638E}">
      <dgm:prSet/>
      <dgm:spPr/>
      <dgm:t>
        <a:bodyPr/>
        <a:lstStyle/>
        <a:p>
          <a:endParaRPr lang="fr-FR"/>
        </a:p>
      </dgm:t>
    </dgm:pt>
    <dgm:pt modelId="{11D44038-DB53-4F74-9F50-71D37F94327C}" type="sibTrans" cxnId="{2176BE0C-AFC4-4150-84CB-D02AC04D638E}">
      <dgm:prSet/>
      <dgm:spPr/>
      <dgm:t>
        <a:bodyPr/>
        <a:lstStyle/>
        <a:p>
          <a:endParaRPr lang="fr-FR"/>
        </a:p>
      </dgm:t>
    </dgm:pt>
    <dgm:pt modelId="{6479EA95-8C39-47E1-8605-3280011F2F0C}" type="pres">
      <dgm:prSet presAssocID="{094C334A-E307-47AF-919F-A8C236B7BEBC}" presName="Name0" presStyleCnt="0">
        <dgm:presLayoutVars>
          <dgm:dir/>
          <dgm:animLvl val="lvl"/>
          <dgm:resizeHandles val="exact"/>
        </dgm:presLayoutVars>
      </dgm:prSet>
      <dgm:spPr/>
    </dgm:pt>
    <dgm:pt modelId="{ABF8448A-277A-4DD4-BC31-2DCD383CB5FF}" type="pres">
      <dgm:prSet presAssocID="{E9CCDE84-C07C-4281-80A2-E98EB69127D6}" presName="Name8" presStyleCnt="0"/>
      <dgm:spPr/>
    </dgm:pt>
    <dgm:pt modelId="{4E13695A-C429-4DBB-8856-094CEC9EA453}" type="pres">
      <dgm:prSet presAssocID="{E9CCDE84-C07C-4281-80A2-E98EB69127D6}" presName="level" presStyleLbl="node1" presStyleIdx="0" presStyleCnt="5">
        <dgm:presLayoutVars>
          <dgm:chMax val="1"/>
          <dgm:bulletEnabled val="1"/>
        </dgm:presLayoutVars>
      </dgm:prSet>
      <dgm:spPr/>
    </dgm:pt>
    <dgm:pt modelId="{7CF03352-12FA-4149-85CC-F8FC19F106C8}" type="pres">
      <dgm:prSet presAssocID="{E9CCDE84-C07C-4281-80A2-E98EB69127D6}" presName="levelTx" presStyleLbl="revTx" presStyleIdx="0" presStyleCnt="0">
        <dgm:presLayoutVars>
          <dgm:chMax val="1"/>
          <dgm:bulletEnabled val="1"/>
        </dgm:presLayoutVars>
      </dgm:prSet>
      <dgm:spPr/>
    </dgm:pt>
    <dgm:pt modelId="{88E609B3-82C5-434C-8D2A-914C07657645}" type="pres">
      <dgm:prSet presAssocID="{9EFA8CAD-5EDB-4AA9-9340-EEB0EBBCC39C}" presName="Name8" presStyleCnt="0"/>
      <dgm:spPr/>
    </dgm:pt>
    <dgm:pt modelId="{49A3595C-9857-4EC6-878F-476C183BB0CA}" type="pres">
      <dgm:prSet presAssocID="{9EFA8CAD-5EDB-4AA9-9340-EEB0EBBCC39C}" presName="level" presStyleLbl="node1" presStyleIdx="1" presStyleCnt="5">
        <dgm:presLayoutVars>
          <dgm:chMax val="1"/>
          <dgm:bulletEnabled val="1"/>
        </dgm:presLayoutVars>
      </dgm:prSet>
      <dgm:spPr/>
    </dgm:pt>
    <dgm:pt modelId="{D8C4839D-7FED-4503-8C80-5EE19BBABB70}" type="pres">
      <dgm:prSet presAssocID="{9EFA8CAD-5EDB-4AA9-9340-EEB0EBBCC39C}" presName="levelTx" presStyleLbl="revTx" presStyleIdx="0" presStyleCnt="0">
        <dgm:presLayoutVars>
          <dgm:chMax val="1"/>
          <dgm:bulletEnabled val="1"/>
        </dgm:presLayoutVars>
      </dgm:prSet>
      <dgm:spPr/>
    </dgm:pt>
    <dgm:pt modelId="{E1AD02C4-7D4F-45FA-BC6F-3A0281391E3C}" type="pres">
      <dgm:prSet presAssocID="{AAF7FC9D-ADDB-466C-A4B8-731EB1D4D001}" presName="Name8" presStyleCnt="0"/>
      <dgm:spPr/>
    </dgm:pt>
    <dgm:pt modelId="{3459C2EE-3947-4028-A25C-CA570A8715AB}" type="pres">
      <dgm:prSet presAssocID="{AAF7FC9D-ADDB-466C-A4B8-731EB1D4D001}" presName="level" presStyleLbl="node1" presStyleIdx="2" presStyleCnt="5">
        <dgm:presLayoutVars>
          <dgm:chMax val="1"/>
          <dgm:bulletEnabled val="1"/>
        </dgm:presLayoutVars>
      </dgm:prSet>
      <dgm:spPr/>
    </dgm:pt>
    <dgm:pt modelId="{55C83427-E0E0-4779-8AEB-A9333B91400A}" type="pres">
      <dgm:prSet presAssocID="{AAF7FC9D-ADDB-466C-A4B8-731EB1D4D001}" presName="levelTx" presStyleLbl="revTx" presStyleIdx="0" presStyleCnt="0">
        <dgm:presLayoutVars>
          <dgm:chMax val="1"/>
          <dgm:bulletEnabled val="1"/>
        </dgm:presLayoutVars>
      </dgm:prSet>
      <dgm:spPr/>
    </dgm:pt>
    <dgm:pt modelId="{E59898C2-1C2D-496C-B87B-502472510778}" type="pres">
      <dgm:prSet presAssocID="{FA0EAC74-B396-4859-B67E-4E920E5B599F}" presName="Name8" presStyleCnt="0"/>
      <dgm:spPr/>
    </dgm:pt>
    <dgm:pt modelId="{FC7422B0-D5B3-4279-B3C2-903224E134EC}" type="pres">
      <dgm:prSet presAssocID="{FA0EAC74-B396-4859-B67E-4E920E5B599F}" presName="level" presStyleLbl="node1" presStyleIdx="3" presStyleCnt="5">
        <dgm:presLayoutVars>
          <dgm:chMax val="1"/>
          <dgm:bulletEnabled val="1"/>
        </dgm:presLayoutVars>
      </dgm:prSet>
      <dgm:spPr/>
    </dgm:pt>
    <dgm:pt modelId="{6E189B64-7FFD-4C4B-A943-069C9193B7F9}" type="pres">
      <dgm:prSet presAssocID="{FA0EAC74-B396-4859-B67E-4E920E5B599F}" presName="levelTx" presStyleLbl="revTx" presStyleIdx="0" presStyleCnt="0">
        <dgm:presLayoutVars>
          <dgm:chMax val="1"/>
          <dgm:bulletEnabled val="1"/>
        </dgm:presLayoutVars>
      </dgm:prSet>
      <dgm:spPr/>
    </dgm:pt>
    <dgm:pt modelId="{8ADDD1EB-2FC4-41EC-B396-E18C65A8A3D6}" type="pres">
      <dgm:prSet presAssocID="{911DB367-198C-4698-888C-4430BDA6F402}" presName="Name8" presStyleCnt="0"/>
      <dgm:spPr/>
    </dgm:pt>
    <dgm:pt modelId="{81A1380C-E1EA-4A2E-BF25-38D082AFD80D}" type="pres">
      <dgm:prSet presAssocID="{911DB367-198C-4698-888C-4430BDA6F402}" presName="level" presStyleLbl="node1" presStyleIdx="4" presStyleCnt="5">
        <dgm:presLayoutVars>
          <dgm:chMax val="1"/>
          <dgm:bulletEnabled val="1"/>
        </dgm:presLayoutVars>
      </dgm:prSet>
      <dgm:spPr/>
    </dgm:pt>
    <dgm:pt modelId="{E8ABACBF-DC84-4E61-B549-F0A9F93B29A3}" type="pres">
      <dgm:prSet presAssocID="{911DB367-198C-4698-888C-4430BDA6F402}" presName="levelTx" presStyleLbl="revTx" presStyleIdx="0" presStyleCnt="0">
        <dgm:presLayoutVars>
          <dgm:chMax val="1"/>
          <dgm:bulletEnabled val="1"/>
        </dgm:presLayoutVars>
      </dgm:prSet>
      <dgm:spPr/>
    </dgm:pt>
  </dgm:ptLst>
  <dgm:cxnLst>
    <dgm:cxn modelId="{2176BE0C-AFC4-4150-84CB-D02AC04D638E}" srcId="{094C334A-E307-47AF-919F-A8C236B7BEBC}" destId="{FA0EAC74-B396-4859-B67E-4E920E5B599F}" srcOrd="3" destOrd="0" parTransId="{E1CFE23A-D26B-4103-9DD3-5C65DB10C514}" sibTransId="{11D44038-DB53-4F74-9F50-71D37F94327C}"/>
    <dgm:cxn modelId="{D6006617-B995-4FAF-9FD7-BF09FDC029A1}" type="presOf" srcId="{9EFA8CAD-5EDB-4AA9-9340-EEB0EBBCC39C}" destId="{49A3595C-9857-4EC6-878F-476C183BB0CA}" srcOrd="0" destOrd="0" presId="urn:microsoft.com/office/officeart/2005/8/layout/pyramid1"/>
    <dgm:cxn modelId="{EC66612B-C863-4FC2-8FAC-B02BC8B5692B}" srcId="{094C334A-E307-47AF-919F-A8C236B7BEBC}" destId="{E9CCDE84-C07C-4281-80A2-E98EB69127D6}" srcOrd="0" destOrd="0" parTransId="{525C1C7D-127B-42F6-991C-4B597B2FAD1A}" sibTransId="{E82961D1-A074-4BCD-B06F-432EF0E36C48}"/>
    <dgm:cxn modelId="{71AB852E-5ED4-4582-A8F9-C667425785D9}" srcId="{094C334A-E307-47AF-919F-A8C236B7BEBC}" destId="{9EFA8CAD-5EDB-4AA9-9340-EEB0EBBCC39C}" srcOrd="1" destOrd="0" parTransId="{22E916EA-8D6A-4CD3-A67D-9B09B6FB9604}" sibTransId="{D9A918D6-5311-42FD-94CF-DA687C476023}"/>
    <dgm:cxn modelId="{053DA237-A0DA-4BB0-8667-AD6F1FC7323A}" srcId="{094C334A-E307-47AF-919F-A8C236B7BEBC}" destId="{AAF7FC9D-ADDB-466C-A4B8-731EB1D4D001}" srcOrd="2" destOrd="0" parTransId="{1EB9A561-CB6D-4F9E-9C32-64A5D6685B7B}" sibTransId="{63ABE0BC-FD98-411F-B2DE-F19EA202DFBC}"/>
    <dgm:cxn modelId="{4D58735C-B7E2-433D-837A-651FCB571752}" type="presOf" srcId="{E9CCDE84-C07C-4281-80A2-E98EB69127D6}" destId="{4E13695A-C429-4DBB-8856-094CEC9EA453}" srcOrd="0" destOrd="0" presId="urn:microsoft.com/office/officeart/2005/8/layout/pyramid1"/>
    <dgm:cxn modelId="{4449A066-BAAA-4351-A638-846E344B6750}" type="presOf" srcId="{094C334A-E307-47AF-919F-A8C236B7BEBC}" destId="{6479EA95-8C39-47E1-8605-3280011F2F0C}" srcOrd="0" destOrd="0" presId="urn:microsoft.com/office/officeart/2005/8/layout/pyramid1"/>
    <dgm:cxn modelId="{0A132149-7A3B-4DCB-B9D2-68D77A00B010}" type="presOf" srcId="{AAF7FC9D-ADDB-466C-A4B8-731EB1D4D001}" destId="{55C83427-E0E0-4779-8AEB-A9333B91400A}" srcOrd="1" destOrd="0" presId="urn:microsoft.com/office/officeart/2005/8/layout/pyramid1"/>
    <dgm:cxn modelId="{D3E9E54F-B7F4-4AF2-B856-1748A75AE1B5}" type="presOf" srcId="{AAF7FC9D-ADDB-466C-A4B8-731EB1D4D001}" destId="{3459C2EE-3947-4028-A25C-CA570A8715AB}" srcOrd="0" destOrd="0" presId="urn:microsoft.com/office/officeart/2005/8/layout/pyramid1"/>
    <dgm:cxn modelId="{A0E41EB6-A02E-41AC-BEA4-8A8121934023}" type="presOf" srcId="{911DB367-198C-4698-888C-4430BDA6F402}" destId="{E8ABACBF-DC84-4E61-B549-F0A9F93B29A3}" srcOrd="1" destOrd="0" presId="urn:microsoft.com/office/officeart/2005/8/layout/pyramid1"/>
    <dgm:cxn modelId="{0911DCD5-91B7-48AF-B391-B3AA174A35A8}" type="presOf" srcId="{FA0EAC74-B396-4859-B67E-4E920E5B599F}" destId="{6E189B64-7FFD-4C4B-A943-069C9193B7F9}" srcOrd="1" destOrd="0" presId="urn:microsoft.com/office/officeart/2005/8/layout/pyramid1"/>
    <dgm:cxn modelId="{D87CFDDA-D756-4E7F-A218-E8F2BA953789}" type="presOf" srcId="{E9CCDE84-C07C-4281-80A2-E98EB69127D6}" destId="{7CF03352-12FA-4149-85CC-F8FC19F106C8}" srcOrd="1" destOrd="0" presId="urn:microsoft.com/office/officeart/2005/8/layout/pyramid1"/>
    <dgm:cxn modelId="{A39565E3-29CD-469B-8007-8B5FA50810F4}" type="presOf" srcId="{FA0EAC74-B396-4859-B67E-4E920E5B599F}" destId="{FC7422B0-D5B3-4279-B3C2-903224E134EC}" srcOrd="0" destOrd="0" presId="urn:microsoft.com/office/officeart/2005/8/layout/pyramid1"/>
    <dgm:cxn modelId="{232BDAE4-9761-46AC-A951-5F0DE33B411C}" srcId="{094C334A-E307-47AF-919F-A8C236B7BEBC}" destId="{911DB367-198C-4698-888C-4430BDA6F402}" srcOrd="4" destOrd="0" parTransId="{D4134763-E2FD-490B-97B3-AB38D1559943}" sibTransId="{75CE3CC3-0624-4A79-8355-1F86AF53A06A}"/>
    <dgm:cxn modelId="{84DB90F2-61A7-449C-B448-DEDA8141098D}" type="presOf" srcId="{911DB367-198C-4698-888C-4430BDA6F402}" destId="{81A1380C-E1EA-4A2E-BF25-38D082AFD80D}" srcOrd="0" destOrd="0" presId="urn:microsoft.com/office/officeart/2005/8/layout/pyramid1"/>
    <dgm:cxn modelId="{CDC8A3FC-AE07-45D5-B7ED-16C41D7A84C6}" type="presOf" srcId="{9EFA8CAD-5EDB-4AA9-9340-EEB0EBBCC39C}" destId="{D8C4839D-7FED-4503-8C80-5EE19BBABB70}" srcOrd="1" destOrd="0" presId="urn:microsoft.com/office/officeart/2005/8/layout/pyramid1"/>
    <dgm:cxn modelId="{1A56FC6E-BBF3-49E6-B1F9-32D8F090D054}" type="presParOf" srcId="{6479EA95-8C39-47E1-8605-3280011F2F0C}" destId="{ABF8448A-277A-4DD4-BC31-2DCD383CB5FF}" srcOrd="0" destOrd="0" presId="urn:microsoft.com/office/officeart/2005/8/layout/pyramid1"/>
    <dgm:cxn modelId="{CED62157-4390-4086-8451-517160687BA3}" type="presParOf" srcId="{ABF8448A-277A-4DD4-BC31-2DCD383CB5FF}" destId="{4E13695A-C429-4DBB-8856-094CEC9EA453}" srcOrd="0" destOrd="0" presId="urn:microsoft.com/office/officeart/2005/8/layout/pyramid1"/>
    <dgm:cxn modelId="{42142F25-58F4-4139-9F26-D5AF611C2793}" type="presParOf" srcId="{ABF8448A-277A-4DD4-BC31-2DCD383CB5FF}" destId="{7CF03352-12FA-4149-85CC-F8FC19F106C8}" srcOrd="1" destOrd="0" presId="urn:microsoft.com/office/officeart/2005/8/layout/pyramid1"/>
    <dgm:cxn modelId="{F3142CE9-3E00-48CB-BC9B-D91301F4597D}" type="presParOf" srcId="{6479EA95-8C39-47E1-8605-3280011F2F0C}" destId="{88E609B3-82C5-434C-8D2A-914C07657645}" srcOrd="1" destOrd="0" presId="urn:microsoft.com/office/officeart/2005/8/layout/pyramid1"/>
    <dgm:cxn modelId="{1E13DA40-E6C9-400E-8D3D-D77B88F2FCF5}" type="presParOf" srcId="{88E609B3-82C5-434C-8D2A-914C07657645}" destId="{49A3595C-9857-4EC6-878F-476C183BB0CA}" srcOrd="0" destOrd="0" presId="urn:microsoft.com/office/officeart/2005/8/layout/pyramid1"/>
    <dgm:cxn modelId="{7EFF495D-8EB2-4733-B0DE-570967DAC99B}" type="presParOf" srcId="{88E609B3-82C5-434C-8D2A-914C07657645}" destId="{D8C4839D-7FED-4503-8C80-5EE19BBABB70}" srcOrd="1" destOrd="0" presId="urn:microsoft.com/office/officeart/2005/8/layout/pyramid1"/>
    <dgm:cxn modelId="{4D3A7F3B-9F10-4A89-A66A-63AB2EEB8A78}" type="presParOf" srcId="{6479EA95-8C39-47E1-8605-3280011F2F0C}" destId="{E1AD02C4-7D4F-45FA-BC6F-3A0281391E3C}" srcOrd="2" destOrd="0" presId="urn:microsoft.com/office/officeart/2005/8/layout/pyramid1"/>
    <dgm:cxn modelId="{23574674-473C-40F3-AE2B-629B28749565}" type="presParOf" srcId="{E1AD02C4-7D4F-45FA-BC6F-3A0281391E3C}" destId="{3459C2EE-3947-4028-A25C-CA570A8715AB}" srcOrd="0" destOrd="0" presId="urn:microsoft.com/office/officeart/2005/8/layout/pyramid1"/>
    <dgm:cxn modelId="{C11A6D11-8B36-43C7-B52E-EAB5EE119AA9}" type="presParOf" srcId="{E1AD02C4-7D4F-45FA-BC6F-3A0281391E3C}" destId="{55C83427-E0E0-4779-8AEB-A9333B91400A}" srcOrd="1" destOrd="0" presId="urn:microsoft.com/office/officeart/2005/8/layout/pyramid1"/>
    <dgm:cxn modelId="{A6D643E9-4432-4EF7-ABDB-A91239E7FE52}" type="presParOf" srcId="{6479EA95-8C39-47E1-8605-3280011F2F0C}" destId="{E59898C2-1C2D-496C-B87B-502472510778}" srcOrd="3" destOrd="0" presId="urn:microsoft.com/office/officeart/2005/8/layout/pyramid1"/>
    <dgm:cxn modelId="{9BF19EC5-9675-4C7C-8922-92D4AB563940}" type="presParOf" srcId="{E59898C2-1C2D-496C-B87B-502472510778}" destId="{FC7422B0-D5B3-4279-B3C2-903224E134EC}" srcOrd="0" destOrd="0" presId="urn:microsoft.com/office/officeart/2005/8/layout/pyramid1"/>
    <dgm:cxn modelId="{2F3BDDD2-5174-41A5-8A8E-DD64D1CBD5D4}" type="presParOf" srcId="{E59898C2-1C2D-496C-B87B-502472510778}" destId="{6E189B64-7FFD-4C4B-A943-069C9193B7F9}" srcOrd="1" destOrd="0" presId="urn:microsoft.com/office/officeart/2005/8/layout/pyramid1"/>
    <dgm:cxn modelId="{A9EF3954-240D-4BE7-BECD-FD728F989ECA}" type="presParOf" srcId="{6479EA95-8C39-47E1-8605-3280011F2F0C}" destId="{8ADDD1EB-2FC4-41EC-B396-E18C65A8A3D6}" srcOrd="4" destOrd="0" presId="urn:microsoft.com/office/officeart/2005/8/layout/pyramid1"/>
    <dgm:cxn modelId="{C75F4CE8-15C4-4E88-B3F6-875AC41C0109}" type="presParOf" srcId="{8ADDD1EB-2FC4-41EC-B396-E18C65A8A3D6}" destId="{81A1380C-E1EA-4A2E-BF25-38D082AFD80D}" srcOrd="0" destOrd="0" presId="urn:microsoft.com/office/officeart/2005/8/layout/pyramid1"/>
    <dgm:cxn modelId="{23EF43BA-C288-44E6-BDFE-2FA4A2BE9BE8}" type="presParOf" srcId="{8ADDD1EB-2FC4-41EC-B396-E18C65A8A3D6}" destId="{E8ABACBF-DC84-4E61-B549-F0A9F93B29A3}"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3695A-C429-4DBB-8856-094CEC9EA453}">
      <dsp:nvSpPr>
        <dsp:cNvPr id="0" name=""/>
        <dsp:cNvSpPr/>
      </dsp:nvSpPr>
      <dsp:spPr>
        <a:xfrm>
          <a:off x="2400316" y="0"/>
          <a:ext cx="1200158" cy="728667"/>
        </a:xfrm>
        <a:prstGeom prst="trapezoid">
          <a:avLst>
            <a:gd name="adj" fmla="val 8235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Tâches</a:t>
          </a:r>
        </a:p>
      </dsp:txBody>
      <dsp:txXfrm>
        <a:off x="2400316" y="0"/>
        <a:ext cx="1200158" cy="728667"/>
      </dsp:txXfrm>
    </dsp:sp>
    <dsp:sp modelId="{49A3595C-9857-4EC6-878F-476C183BB0CA}">
      <dsp:nvSpPr>
        <dsp:cNvPr id="0" name=""/>
        <dsp:cNvSpPr/>
      </dsp:nvSpPr>
      <dsp:spPr>
        <a:xfrm>
          <a:off x="1800237" y="728667"/>
          <a:ext cx="2400316" cy="728667"/>
        </a:xfrm>
        <a:prstGeom prst="trapezoid">
          <a:avLst>
            <a:gd name="adj" fmla="val 82353"/>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Fonctionnalités</a:t>
          </a:r>
        </a:p>
        <a:p>
          <a:pPr marL="0" lvl="0" indent="0" algn="ctr" defTabSz="755650">
            <a:lnSpc>
              <a:spcPct val="90000"/>
            </a:lnSpc>
            <a:spcBef>
              <a:spcPct val="0"/>
            </a:spcBef>
            <a:spcAft>
              <a:spcPct val="35000"/>
            </a:spcAft>
            <a:buNone/>
          </a:pPr>
          <a:r>
            <a:rPr lang="fr-FR" sz="1700" kern="1200" dirty="0"/>
            <a:t>User Stories </a:t>
          </a:r>
        </a:p>
      </dsp:txBody>
      <dsp:txXfrm>
        <a:off x="2220293" y="728667"/>
        <a:ext cx="1560205" cy="728667"/>
      </dsp:txXfrm>
    </dsp:sp>
    <dsp:sp modelId="{3459C2EE-3947-4028-A25C-CA570A8715AB}">
      <dsp:nvSpPr>
        <dsp:cNvPr id="0" name=""/>
        <dsp:cNvSpPr/>
      </dsp:nvSpPr>
      <dsp:spPr>
        <a:xfrm>
          <a:off x="1200158" y="1457335"/>
          <a:ext cx="3600475" cy="728667"/>
        </a:xfrm>
        <a:prstGeom prst="trapezoid">
          <a:avLst>
            <a:gd name="adj" fmla="val 82353"/>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Exigences </a:t>
          </a:r>
        </a:p>
        <a:p>
          <a:pPr marL="0" lvl="0" indent="0" algn="ctr" defTabSz="755650">
            <a:lnSpc>
              <a:spcPct val="90000"/>
            </a:lnSpc>
            <a:spcBef>
              <a:spcPct val="0"/>
            </a:spcBef>
            <a:spcAft>
              <a:spcPct val="35000"/>
            </a:spcAft>
            <a:buNone/>
          </a:pPr>
          <a:r>
            <a:rPr lang="fr-FR" sz="1700" kern="1200" dirty="0"/>
            <a:t>Epics </a:t>
          </a:r>
        </a:p>
      </dsp:txBody>
      <dsp:txXfrm>
        <a:off x="1830241" y="1457335"/>
        <a:ext cx="2340308" cy="728667"/>
      </dsp:txXfrm>
    </dsp:sp>
    <dsp:sp modelId="{FC7422B0-D5B3-4279-B3C2-903224E134EC}">
      <dsp:nvSpPr>
        <dsp:cNvPr id="0" name=""/>
        <dsp:cNvSpPr/>
      </dsp:nvSpPr>
      <dsp:spPr>
        <a:xfrm>
          <a:off x="600079" y="2186002"/>
          <a:ext cx="4800633" cy="728667"/>
        </a:xfrm>
        <a:prstGeom prst="trapezoid">
          <a:avLst>
            <a:gd name="adj" fmla="val 82353"/>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Objectifs </a:t>
          </a:r>
        </a:p>
        <a:p>
          <a:pPr marL="0" lvl="0" indent="0" algn="ctr" defTabSz="755650">
            <a:lnSpc>
              <a:spcPct val="90000"/>
            </a:lnSpc>
            <a:spcBef>
              <a:spcPct val="0"/>
            </a:spcBef>
            <a:spcAft>
              <a:spcPct val="35000"/>
            </a:spcAft>
            <a:buNone/>
          </a:pPr>
          <a:r>
            <a:rPr lang="fr-FR" sz="1700" kern="1200" dirty="0"/>
            <a:t>Résultats Attendus </a:t>
          </a:r>
        </a:p>
      </dsp:txBody>
      <dsp:txXfrm>
        <a:off x="1440190" y="2186002"/>
        <a:ext cx="3120411" cy="728667"/>
      </dsp:txXfrm>
    </dsp:sp>
    <dsp:sp modelId="{81A1380C-E1EA-4A2E-BF25-38D082AFD80D}">
      <dsp:nvSpPr>
        <dsp:cNvPr id="0" name=""/>
        <dsp:cNvSpPr/>
      </dsp:nvSpPr>
      <dsp:spPr>
        <a:xfrm>
          <a:off x="0" y="2914670"/>
          <a:ext cx="6000792" cy="728667"/>
        </a:xfrm>
        <a:prstGeom prst="trapezoid">
          <a:avLst>
            <a:gd name="adj" fmla="val 82353"/>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Vision</a:t>
          </a:r>
        </a:p>
      </dsp:txBody>
      <dsp:txXfrm>
        <a:off x="1050138" y="2914670"/>
        <a:ext cx="3900514" cy="7286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0CED6C-AD8C-47A1-BF9C-03730D965A69}" type="datetimeFigureOut">
              <a:rPr lang="fr-FR" smtClean="0"/>
              <a:pPr/>
              <a:t>04/01/2021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B6E0E4-19D1-4DA6-8298-63224F89B8F1}"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expérience à effet</a:t>
            </a:r>
            <a:r>
              <a:rPr lang="fr-FR" baseline="0" dirty="0"/>
              <a:t> tunnel ? </a:t>
            </a:r>
          </a:p>
          <a:p>
            <a:r>
              <a:rPr lang="fr-FR" baseline="0" dirty="0"/>
              <a:t>Finir hors sujet ? </a:t>
            </a:r>
          </a:p>
          <a:p>
            <a:r>
              <a:rPr lang="fr-FR" baseline="0" dirty="0"/>
              <a:t>Ça a déjà causé des morts. Accident aérien fréquent. Les pilotes peuvent se focaliser sur des problèmes bénins pour oublier l’essentiel (atterrir, un voyant ne s’</a:t>
            </a:r>
            <a:r>
              <a:rPr lang="fr-FR" baseline="0" dirty="0" err="1"/>
              <a:t>alume</a:t>
            </a:r>
            <a:r>
              <a:rPr lang="fr-FR" baseline="0" dirty="0"/>
              <a:t> pas sur un train, focus là-dessus, changement en plein vol, 260 morts DC8)</a:t>
            </a:r>
          </a:p>
          <a:p>
            <a:r>
              <a:rPr lang="fr-FR" baseline="0" dirty="0"/>
              <a:t>Faire rechercher l’effet tunnel dans les accidents d’avion</a:t>
            </a:r>
            <a:endParaRPr lang="fr-FR" dirty="0"/>
          </a:p>
        </p:txBody>
      </p:sp>
      <p:sp>
        <p:nvSpPr>
          <p:cNvPr id="4" name="Espace réservé du numéro de diapositive 3"/>
          <p:cNvSpPr>
            <a:spLocks noGrp="1"/>
          </p:cNvSpPr>
          <p:nvPr>
            <p:ph type="sldNum" sz="quarter" idx="10"/>
          </p:nvPr>
        </p:nvSpPr>
        <p:spPr/>
        <p:txBody>
          <a:bodyPr/>
          <a:lstStyle/>
          <a:p>
            <a:fld id="{C6B6E0E4-19D1-4DA6-8298-63224F89B8F1}" type="slidenum">
              <a:rPr lang="fr-FR" smtClean="0"/>
              <a:pPr/>
              <a:t>11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SMART</a:t>
            </a:r>
          </a:p>
        </p:txBody>
      </p:sp>
      <p:sp>
        <p:nvSpPr>
          <p:cNvPr id="4" name="Espace réservé du numéro de diapositive 3"/>
          <p:cNvSpPr>
            <a:spLocks noGrp="1"/>
          </p:cNvSpPr>
          <p:nvPr>
            <p:ph type="sldNum" sz="quarter" idx="10"/>
          </p:nvPr>
        </p:nvSpPr>
        <p:spPr/>
        <p:txBody>
          <a:bodyPr/>
          <a:lstStyle/>
          <a:p>
            <a:fld id="{C6B6E0E4-19D1-4DA6-8298-63224F89B8F1}" type="slidenum">
              <a:rPr lang="fr-FR" smtClean="0"/>
              <a:pPr/>
              <a:t>81</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Travaux dans un appart, recette de cuisine …</a:t>
            </a:r>
          </a:p>
        </p:txBody>
      </p:sp>
      <p:sp>
        <p:nvSpPr>
          <p:cNvPr id="4" name="Espace réservé du numéro de diapositive 3"/>
          <p:cNvSpPr>
            <a:spLocks noGrp="1"/>
          </p:cNvSpPr>
          <p:nvPr>
            <p:ph type="sldNum" sz="quarter" idx="10"/>
          </p:nvPr>
        </p:nvSpPr>
        <p:spPr/>
        <p:txBody>
          <a:bodyPr/>
          <a:lstStyle/>
          <a:p>
            <a:fld id="{C6B6E0E4-19D1-4DA6-8298-63224F89B8F1}" type="slidenum">
              <a:rPr lang="fr-FR" smtClean="0"/>
              <a:pPr/>
              <a:t>160</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2">
        <a:schemeClr val="bg2"/>
      </p:bgRef>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a:t>Cliquez pour modifier le style du titre</a:t>
            </a:r>
            <a:endParaRPr kumimoji="0" lang="en-US"/>
          </a:p>
        </p:txBody>
      </p:sp>
      <p:sp>
        <p:nvSpPr>
          <p:cNvPr id="17" name="Sous-titr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30" name="Espace réservé de la date 29"/>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19" name="Espace réservé du pied de page 18"/>
          <p:cNvSpPr>
            <a:spLocks noGrp="1"/>
          </p:cNvSpPr>
          <p:nvPr>
            <p:ph type="ftr" sz="quarter" idx="11"/>
          </p:nvPr>
        </p:nvSpPr>
        <p:spPr/>
        <p:txBody>
          <a:bodyPr/>
          <a:lstStyle/>
          <a:p>
            <a:endParaRPr lang="fr-BE"/>
          </a:p>
        </p:txBody>
      </p:sp>
      <p:sp>
        <p:nvSpPr>
          <p:cNvPr id="27" name="Espace réservé du numéro de diapositive 26"/>
          <p:cNvSpPr>
            <a:spLocks noGrp="1"/>
          </p:cNvSpPr>
          <p:nvPr>
            <p:ph type="sldNum" sz="quarter" idx="12"/>
          </p:nvPr>
        </p:nvSpPr>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914401"/>
            <a:ext cx="2057400" cy="52117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457200" y="914401"/>
            <a:ext cx="6019800" cy="5211763"/>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
        <p:nvSpPr>
          <p:cNvPr id="57" name="PlaceHolder 2"/>
          <p:cNvSpPr>
            <a:spLocks noGrp="1"/>
          </p:cNvSpPr>
          <p:nvPr>
            <p:ph type="subTitle"/>
          </p:nvPr>
        </p:nvSpPr>
        <p:spPr>
          <a:xfrm>
            <a:off x="457200" y="1935360"/>
            <a:ext cx="8229240" cy="438876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
        <p:nvSpPr>
          <p:cNvPr id="59" name="PlaceHolder 2"/>
          <p:cNvSpPr>
            <a:spLocks noGrp="1"/>
          </p:cNvSpPr>
          <p:nvPr>
            <p:ph type="body"/>
          </p:nvPr>
        </p:nvSpPr>
        <p:spPr>
          <a:xfrm>
            <a:off x="457200" y="1935360"/>
            <a:ext cx="8229240" cy="4388760"/>
          </a:xfrm>
          <a:prstGeom prst="rect">
            <a:avLst/>
          </a:prstGeom>
        </p:spPr>
        <p:txBody>
          <a:bodyPr lIns="0" tIns="0" rIns="0" bIns="0">
            <a:normAutofit/>
          </a:bodyPr>
          <a:lstStyle/>
          <a:p>
            <a:endParaRPr lang="fr-FR" sz="2600" b="0" strike="noStrike" spc="-1">
              <a:solidFill>
                <a:srgbClr val="000000"/>
              </a:solidFill>
              <a:latin typeface="Constanti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
        <p:nvSpPr>
          <p:cNvPr id="61" name="PlaceHolder 2"/>
          <p:cNvSpPr>
            <a:spLocks noGrp="1"/>
          </p:cNvSpPr>
          <p:nvPr>
            <p:ph type="body"/>
          </p:nvPr>
        </p:nvSpPr>
        <p:spPr>
          <a:xfrm>
            <a:off x="457200" y="1935360"/>
            <a:ext cx="4015800" cy="438876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62" name="PlaceHolder 3"/>
          <p:cNvSpPr>
            <a:spLocks noGrp="1"/>
          </p:cNvSpPr>
          <p:nvPr>
            <p:ph type="body"/>
          </p:nvPr>
        </p:nvSpPr>
        <p:spPr>
          <a:xfrm>
            <a:off x="4674240" y="1935360"/>
            <a:ext cx="4015800" cy="4388760"/>
          </a:xfrm>
          <a:prstGeom prst="rect">
            <a:avLst/>
          </a:prstGeom>
        </p:spPr>
        <p:txBody>
          <a:bodyPr lIns="0" tIns="0" rIns="0" bIns="0">
            <a:normAutofit/>
          </a:bodyPr>
          <a:lstStyle/>
          <a:p>
            <a:endParaRPr lang="fr-FR" sz="2600" b="0" strike="noStrike" spc="-1">
              <a:solidFill>
                <a:srgbClr val="000000"/>
              </a:solidFill>
              <a:latin typeface="Constanti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457200" y="704160"/>
            <a:ext cx="8229240" cy="529776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
        <p:nvSpPr>
          <p:cNvPr id="66" name="PlaceHolder 2"/>
          <p:cNvSpPr>
            <a:spLocks noGrp="1"/>
          </p:cNvSpPr>
          <p:nvPr>
            <p:ph type="body"/>
          </p:nvPr>
        </p:nvSpPr>
        <p:spPr>
          <a:xfrm>
            <a:off x="457200" y="193536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67" name="PlaceHolder 3"/>
          <p:cNvSpPr>
            <a:spLocks noGrp="1"/>
          </p:cNvSpPr>
          <p:nvPr>
            <p:ph type="body"/>
          </p:nvPr>
        </p:nvSpPr>
        <p:spPr>
          <a:xfrm>
            <a:off x="4674240" y="1935360"/>
            <a:ext cx="4015800" cy="438876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68" name="PlaceHolder 4"/>
          <p:cNvSpPr>
            <a:spLocks noGrp="1"/>
          </p:cNvSpPr>
          <p:nvPr>
            <p:ph type="body"/>
          </p:nvPr>
        </p:nvSpPr>
        <p:spPr>
          <a:xfrm>
            <a:off x="457200" y="422820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
        <p:nvSpPr>
          <p:cNvPr id="70" name="PlaceHolder 2"/>
          <p:cNvSpPr>
            <a:spLocks noGrp="1"/>
          </p:cNvSpPr>
          <p:nvPr>
            <p:ph type="body"/>
          </p:nvPr>
        </p:nvSpPr>
        <p:spPr>
          <a:xfrm>
            <a:off x="457200" y="1935360"/>
            <a:ext cx="4015800" cy="438876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71" name="PlaceHolder 3"/>
          <p:cNvSpPr>
            <a:spLocks noGrp="1"/>
          </p:cNvSpPr>
          <p:nvPr>
            <p:ph type="body"/>
          </p:nvPr>
        </p:nvSpPr>
        <p:spPr>
          <a:xfrm>
            <a:off x="4674240" y="193536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72" name="PlaceHolder 4"/>
          <p:cNvSpPr>
            <a:spLocks noGrp="1"/>
          </p:cNvSpPr>
          <p:nvPr>
            <p:ph type="body"/>
          </p:nvPr>
        </p:nvSpPr>
        <p:spPr>
          <a:xfrm>
            <a:off x="4674240" y="422820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
        <p:nvSpPr>
          <p:cNvPr id="74" name="PlaceHolder 2"/>
          <p:cNvSpPr>
            <a:spLocks noGrp="1"/>
          </p:cNvSpPr>
          <p:nvPr>
            <p:ph type="body"/>
          </p:nvPr>
        </p:nvSpPr>
        <p:spPr>
          <a:xfrm>
            <a:off x="457200" y="193536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75" name="PlaceHolder 3"/>
          <p:cNvSpPr>
            <a:spLocks noGrp="1"/>
          </p:cNvSpPr>
          <p:nvPr>
            <p:ph type="body"/>
          </p:nvPr>
        </p:nvSpPr>
        <p:spPr>
          <a:xfrm>
            <a:off x="4674240" y="193536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76" name="PlaceHolder 4"/>
          <p:cNvSpPr>
            <a:spLocks noGrp="1"/>
          </p:cNvSpPr>
          <p:nvPr>
            <p:ph type="body"/>
          </p:nvPr>
        </p:nvSpPr>
        <p:spPr>
          <a:xfrm>
            <a:off x="457200" y="4228200"/>
            <a:ext cx="822924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
        <p:nvSpPr>
          <p:cNvPr id="78" name="PlaceHolder 2"/>
          <p:cNvSpPr>
            <a:spLocks noGrp="1"/>
          </p:cNvSpPr>
          <p:nvPr>
            <p:ph type="body"/>
          </p:nvPr>
        </p:nvSpPr>
        <p:spPr>
          <a:xfrm>
            <a:off x="457200" y="1935360"/>
            <a:ext cx="822924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79" name="PlaceHolder 3"/>
          <p:cNvSpPr>
            <a:spLocks noGrp="1"/>
          </p:cNvSpPr>
          <p:nvPr>
            <p:ph type="body"/>
          </p:nvPr>
        </p:nvSpPr>
        <p:spPr>
          <a:xfrm>
            <a:off x="457200" y="4228200"/>
            <a:ext cx="822924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
        <p:nvSpPr>
          <p:cNvPr id="81" name="PlaceHolder 2"/>
          <p:cNvSpPr>
            <a:spLocks noGrp="1"/>
          </p:cNvSpPr>
          <p:nvPr>
            <p:ph type="body"/>
          </p:nvPr>
        </p:nvSpPr>
        <p:spPr>
          <a:xfrm>
            <a:off x="457200" y="193536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82" name="PlaceHolder 3"/>
          <p:cNvSpPr>
            <a:spLocks noGrp="1"/>
          </p:cNvSpPr>
          <p:nvPr>
            <p:ph type="body"/>
          </p:nvPr>
        </p:nvSpPr>
        <p:spPr>
          <a:xfrm>
            <a:off x="4674240" y="193536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83" name="PlaceHolder 4"/>
          <p:cNvSpPr>
            <a:spLocks noGrp="1"/>
          </p:cNvSpPr>
          <p:nvPr>
            <p:ph type="body"/>
          </p:nvPr>
        </p:nvSpPr>
        <p:spPr>
          <a:xfrm>
            <a:off x="457200" y="422820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84" name="PlaceHolder 5"/>
          <p:cNvSpPr>
            <a:spLocks noGrp="1"/>
          </p:cNvSpPr>
          <p:nvPr>
            <p:ph type="body"/>
          </p:nvPr>
        </p:nvSpPr>
        <p:spPr>
          <a:xfrm>
            <a:off x="4674240" y="4228200"/>
            <a:ext cx="40158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704160"/>
            <a:ext cx="8229240" cy="1142640"/>
          </a:xfrm>
          <a:prstGeom prst="rect">
            <a:avLst/>
          </a:prstGeom>
        </p:spPr>
        <p:txBody>
          <a:bodyPr lIns="0" tIns="0" rIns="0" bIns="0" anchor="ctr">
            <a:noAutofit/>
          </a:bodyPr>
          <a:lstStyle/>
          <a:p>
            <a:endParaRPr lang="fr-FR" sz="1800" b="0" strike="noStrike" spc="-1">
              <a:solidFill>
                <a:srgbClr val="000000"/>
              </a:solidFill>
              <a:latin typeface="Constantia"/>
            </a:endParaRPr>
          </a:p>
        </p:txBody>
      </p:sp>
      <p:sp>
        <p:nvSpPr>
          <p:cNvPr id="86" name="PlaceHolder 2"/>
          <p:cNvSpPr>
            <a:spLocks noGrp="1"/>
          </p:cNvSpPr>
          <p:nvPr>
            <p:ph type="body"/>
          </p:nvPr>
        </p:nvSpPr>
        <p:spPr>
          <a:xfrm>
            <a:off x="457200" y="1935360"/>
            <a:ext cx="26496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87" name="PlaceHolder 3"/>
          <p:cNvSpPr>
            <a:spLocks noGrp="1"/>
          </p:cNvSpPr>
          <p:nvPr>
            <p:ph type="body"/>
          </p:nvPr>
        </p:nvSpPr>
        <p:spPr>
          <a:xfrm>
            <a:off x="3239640" y="1935360"/>
            <a:ext cx="26496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88" name="PlaceHolder 4"/>
          <p:cNvSpPr>
            <a:spLocks noGrp="1"/>
          </p:cNvSpPr>
          <p:nvPr>
            <p:ph type="body"/>
          </p:nvPr>
        </p:nvSpPr>
        <p:spPr>
          <a:xfrm>
            <a:off x="6022080" y="1935360"/>
            <a:ext cx="26496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89" name="PlaceHolder 5"/>
          <p:cNvSpPr>
            <a:spLocks noGrp="1"/>
          </p:cNvSpPr>
          <p:nvPr>
            <p:ph type="body"/>
          </p:nvPr>
        </p:nvSpPr>
        <p:spPr>
          <a:xfrm>
            <a:off x="457200" y="4228200"/>
            <a:ext cx="26496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90" name="PlaceHolder 6"/>
          <p:cNvSpPr>
            <a:spLocks noGrp="1"/>
          </p:cNvSpPr>
          <p:nvPr>
            <p:ph type="body"/>
          </p:nvPr>
        </p:nvSpPr>
        <p:spPr>
          <a:xfrm>
            <a:off x="3239640" y="4228200"/>
            <a:ext cx="26496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
        <p:nvSpPr>
          <p:cNvPr id="91" name="PlaceHolder 7"/>
          <p:cNvSpPr>
            <a:spLocks noGrp="1"/>
          </p:cNvSpPr>
          <p:nvPr>
            <p:ph type="body"/>
          </p:nvPr>
        </p:nvSpPr>
        <p:spPr>
          <a:xfrm>
            <a:off x="6022080" y="4228200"/>
            <a:ext cx="2649600" cy="2093400"/>
          </a:xfrm>
          <a:prstGeom prst="rect">
            <a:avLst/>
          </a:prstGeom>
        </p:spPr>
        <p:txBody>
          <a:bodyPr lIns="0" tIns="0" rIns="0" bIns="0">
            <a:normAutofit/>
          </a:bodyPr>
          <a:lstStyle/>
          <a:p>
            <a:endParaRPr lang="fr-FR" sz="2600" b="0" strike="noStrike" spc="-1">
              <a:solidFill>
                <a:srgbClr val="000000"/>
              </a:solidFill>
              <a:latin typeface="Constant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Ref idx="1002">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a:t>Cliquez pour modifier le style du titre</a:t>
            </a:r>
            <a:endParaRPr kumimoji="0" lang="en-US"/>
          </a:p>
        </p:txBody>
      </p:sp>
      <p:sp>
        <p:nvSpPr>
          <p:cNvPr id="3" name="Espace réservé du texte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a:lstStyle/>
          <a:p>
            <a:r>
              <a:rPr kumimoji="0" lang="fr-FR"/>
              <a:t>Cliquez pour modifier le style du titre</a:t>
            </a:r>
            <a:endParaRPr kumimoji="0" lang="en-US"/>
          </a:p>
        </p:txBody>
      </p:sp>
      <p:sp>
        <p:nvSpPr>
          <p:cNvPr id="3" name="Espace réservé du contenu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1143000"/>
          </a:xfrm>
        </p:spPr>
        <p:txBody>
          <a:bodyPr tIns="45720" anchor="b"/>
          <a:lstStyle>
            <a:lvl1pPr>
              <a:defRPr/>
            </a:lvl1pPr>
          </a:lstStyle>
          <a:p>
            <a:r>
              <a:rPr kumimoji="0" lang="fr-FR"/>
              <a:t>Cliquez pour modifier le style du titre</a:t>
            </a:r>
            <a:endParaRPr kumimoji="0" lang="en-US"/>
          </a:p>
        </p:txBody>
      </p:sp>
      <p:sp>
        <p:nvSpPr>
          <p:cNvPr id="3" name="Espace réservé du texte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Cliquez pour modifier les styles du texte du masque</a:t>
            </a:r>
          </a:p>
        </p:txBody>
      </p:sp>
      <p:sp>
        <p:nvSpPr>
          <p:cNvPr id="4" name="Espace réservé du texte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Cliquez pour modifier les styles du texte du masque</a:t>
            </a:r>
          </a:p>
        </p:txBody>
      </p:sp>
      <p:sp>
        <p:nvSpPr>
          <p:cNvPr id="5" name="Espace réservé du contenu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6" name="Espace réservé du contenu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fr-FR"/>
              <a:t>Cliquez pour modifier le style du titre</a:t>
            </a:r>
            <a:endParaRPr kumimoji="0" lang="en-US"/>
          </a:p>
        </p:txBody>
      </p:sp>
      <p:sp>
        <p:nvSpPr>
          <p:cNvPr id="3" name="Espace réservé du texte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fr-FR"/>
              <a:t>Cliquez pour modifier les styles du texte du masque</a:t>
            </a:r>
          </a:p>
        </p:txBody>
      </p:sp>
      <p:sp>
        <p:nvSpPr>
          <p:cNvPr id="4" name="Espace réservé du contenu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Rogner et arrondir un rectangle à un seul coin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Triangle rect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r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fr-FR"/>
              <a:t>Cliquez pour modifier le style du titre</a:t>
            </a:r>
            <a:endParaRPr kumimoji="0" lang="en-US"/>
          </a:p>
        </p:txBody>
      </p:sp>
      <p:sp>
        <p:nvSpPr>
          <p:cNvPr id="4" name="Espace réservé du texte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pPr/>
              <a:t>04/01/2021</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a:xfrm>
            <a:off x="8077200" y="6356350"/>
            <a:ext cx="609600" cy="365125"/>
          </a:xfrm>
        </p:spPr>
        <p:txBody>
          <a:bodyPr/>
          <a:lstStyle/>
          <a:p>
            <a:fld id="{CF4668DC-857F-487D-BFFA-8C0CA5037977}" type="slidenum">
              <a:rPr lang="fr-BE" smtClean="0"/>
              <a:pPr/>
              <a:t>‹N°›</a:t>
            </a:fld>
            <a:endParaRPr lang="fr-BE"/>
          </a:p>
        </p:txBody>
      </p:sp>
      <p:sp>
        <p:nvSpPr>
          <p:cNvPr id="3" name="Espace réservé pour une image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fr-FR"/>
              <a:t>Cliquez sur l'icône pour ajouter une image</a:t>
            </a:r>
            <a:endParaRPr kumimoji="0" lang="en-US" dirty="0"/>
          </a:p>
        </p:txBody>
      </p:sp>
      <p:sp>
        <p:nvSpPr>
          <p:cNvPr id="10" name="Forme libre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orme libre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orme libre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orme libre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Espace réservé du titre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fr-FR"/>
              <a:t>Cliquez pour modifier le style du titre</a:t>
            </a:r>
            <a:endParaRPr kumimoji="0" lang="en-US"/>
          </a:p>
        </p:txBody>
      </p:sp>
      <p:sp>
        <p:nvSpPr>
          <p:cNvPr id="30" name="Espace réservé du texte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0" name="Espace réservé de la date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A309A6D-C09C-4548-B29A-6CF363A7E532}" type="datetimeFigureOut">
              <a:rPr lang="fr-FR" smtClean="0"/>
              <a:pPr/>
              <a:t>04/01/2021</a:t>
            </a:fld>
            <a:endParaRPr lang="fr-BE"/>
          </a:p>
        </p:txBody>
      </p:sp>
      <p:sp>
        <p:nvSpPr>
          <p:cNvPr id="22" name="Espace réservé du pied de page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fr-BE"/>
          </a:p>
        </p:txBody>
      </p:sp>
      <p:sp>
        <p:nvSpPr>
          <p:cNvPr id="18" name="Espace réservé du numéro de diapositive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F4668DC-857F-487D-BFFA-8C0CA5037977}" type="slidenum">
              <a:rPr lang="fr-BE" smtClean="0"/>
              <a:pPr/>
              <a:t>‹N°›</a:t>
            </a:fld>
            <a:endParaRPr lang="fr-BE"/>
          </a:p>
        </p:txBody>
      </p:sp>
      <p:grpSp>
        <p:nvGrpSpPr>
          <p:cNvPr id="2" name="Groupe 1"/>
          <p:cNvGrpSpPr/>
          <p:nvPr/>
        </p:nvGrpSpPr>
        <p:grpSpPr>
          <a:xfrm>
            <a:off x="-19017" y="202408"/>
            <a:ext cx="9180548" cy="649224"/>
            <a:chOff x="-19045" y="216550"/>
            <a:chExt cx="9180548" cy="649224"/>
          </a:xfrm>
        </p:grpSpPr>
        <p:sp>
          <p:nvSpPr>
            <p:cNvPr id="12" name="Forme libre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rme libre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46" name="CustomShape 1"/>
          <p:cNvSpPr/>
          <p:nvPr/>
        </p:nvSpPr>
        <p:spPr>
          <a:xfrm>
            <a:off x="-9360" y="-7200"/>
            <a:ext cx="9162720" cy="104112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4A0">
                  <a:alpha val="45098"/>
                </a:srgbClr>
              </a:gs>
              <a:gs pos="100000">
                <a:srgbClr val="00C4CD">
                  <a:alpha val="55294"/>
                </a:srgbClr>
              </a:gs>
            </a:gsLst>
            <a:lin ang="5400000"/>
          </a:gradFill>
          <a:ln w="9360">
            <a:noFill/>
          </a:ln>
        </p:spPr>
        <p:style>
          <a:lnRef idx="0">
            <a:scrgbClr r="0" g="0" b="0"/>
          </a:lnRef>
          <a:fillRef idx="0">
            <a:scrgbClr r="0" g="0" b="0"/>
          </a:fillRef>
          <a:effectRef idx="0">
            <a:scrgbClr r="0" g="0" b="0"/>
          </a:effectRef>
          <a:fontRef idx="minor"/>
        </p:style>
      </p:sp>
      <p:sp>
        <p:nvSpPr>
          <p:cNvPr id="47" name="CustomShape 2"/>
          <p:cNvSpPr/>
          <p:nvPr/>
        </p:nvSpPr>
        <p:spPr>
          <a:xfrm>
            <a:off x="4381560" y="-7200"/>
            <a:ext cx="4762080" cy="63792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20000">
                <a:srgbClr val="008ABF">
                  <a:alpha val="45098"/>
                </a:srgbClr>
              </a:gs>
              <a:gs pos="100000">
                <a:srgbClr val="00A0A8">
                  <a:alpha val="30196"/>
                </a:srgbClr>
              </a:gs>
            </a:gsLst>
            <a:lin ang="16200000"/>
          </a:gradFill>
          <a:ln w="9360">
            <a:noFill/>
          </a:ln>
        </p:spPr>
        <p:style>
          <a:lnRef idx="0">
            <a:scrgbClr r="0" g="0" b="0"/>
          </a:lnRef>
          <a:fillRef idx="0">
            <a:scrgbClr r="0" g="0" b="0"/>
          </a:fillRef>
          <a:effectRef idx="0">
            <a:scrgbClr r="0" g="0" b="0"/>
          </a:effectRef>
          <a:fontRef idx="minor"/>
        </p:style>
      </p:sp>
      <p:grpSp>
        <p:nvGrpSpPr>
          <p:cNvPr id="48" name="Group 3"/>
          <p:cNvGrpSpPr/>
          <p:nvPr/>
        </p:nvGrpSpPr>
        <p:grpSpPr>
          <a:xfrm>
            <a:off x="-29160" y="-16560"/>
            <a:ext cx="9197640" cy="1086120"/>
            <a:chOff x="-29160" y="-16560"/>
            <a:chExt cx="9197640" cy="1086120"/>
          </a:xfrm>
        </p:grpSpPr>
        <p:sp>
          <p:nvSpPr>
            <p:cNvPr id="49" name="CustomShape 4"/>
            <p:cNvSpPr/>
            <p:nvPr/>
          </p:nvSpPr>
          <p:spPr>
            <a:xfrm rot="21435600">
              <a:off x="-18720" y="201960"/>
              <a:ext cx="9162720" cy="64872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09B7BF"/>
              </a:solidFill>
              <a:round/>
            </a:ln>
          </p:spPr>
          <p:style>
            <a:lnRef idx="0">
              <a:scrgbClr r="0" g="0" b="0"/>
            </a:lnRef>
            <a:fillRef idx="0">
              <a:scrgbClr r="0" g="0" b="0"/>
            </a:fillRef>
            <a:effectRef idx="0">
              <a:scrgbClr r="0" g="0" b="0"/>
            </a:effectRef>
            <a:fontRef idx="minor"/>
          </p:style>
        </p:sp>
        <p:sp>
          <p:nvSpPr>
            <p:cNvPr id="50" name="CustomShape 5"/>
            <p:cNvSpPr/>
            <p:nvPr/>
          </p:nvSpPr>
          <p:spPr>
            <a:xfrm rot="21435600">
              <a:off x="-14040" y="275400"/>
              <a:ext cx="9175320" cy="52992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0F6FC6"/>
              </a:solidFill>
              <a:round/>
            </a:ln>
          </p:spPr>
          <p:style>
            <a:lnRef idx="0">
              <a:scrgbClr r="0" g="0" b="0"/>
            </a:lnRef>
            <a:fillRef idx="0">
              <a:scrgbClr r="0" g="0" b="0"/>
            </a:fillRef>
            <a:effectRef idx="0">
              <a:scrgbClr r="0" g="0" b="0"/>
            </a:effectRef>
            <a:fontRef idx="minor"/>
          </p:style>
        </p:sp>
      </p:grpSp>
      <p:sp>
        <p:nvSpPr>
          <p:cNvPr id="51" name="PlaceHolder 6"/>
          <p:cNvSpPr>
            <a:spLocks noGrp="1"/>
          </p:cNvSpPr>
          <p:nvPr>
            <p:ph type="title"/>
          </p:nvPr>
        </p:nvSpPr>
        <p:spPr>
          <a:xfrm>
            <a:off x="457200" y="704160"/>
            <a:ext cx="8229240" cy="1142640"/>
          </a:xfrm>
          <a:prstGeom prst="rect">
            <a:avLst/>
          </a:prstGeom>
        </p:spPr>
        <p:txBody>
          <a:bodyPr lIns="0" tIns="45000" rIns="0" bIns="0" anchor="b">
            <a:noAutofit/>
          </a:bodyPr>
          <a:lstStyle/>
          <a:p>
            <a:pPr>
              <a:lnSpc>
                <a:spcPct val="100000"/>
              </a:lnSpc>
            </a:pPr>
            <a:r>
              <a:rPr lang="fr-FR" sz="5000" b="0" strike="noStrike" spc="-1">
                <a:solidFill>
                  <a:srgbClr val="04617B"/>
                </a:solidFill>
                <a:latin typeface="Calibri"/>
              </a:rPr>
              <a:t>Cliquez pour modifier le style du titre</a:t>
            </a:r>
            <a:endParaRPr lang="fr-FR" sz="5000" b="0" strike="noStrike" spc="-1">
              <a:solidFill>
                <a:srgbClr val="000000"/>
              </a:solidFill>
              <a:latin typeface="Constantia"/>
            </a:endParaRPr>
          </a:p>
        </p:txBody>
      </p:sp>
      <p:sp>
        <p:nvSpPr>
          <p:cNvPr id="52" name="PlaceHolder 7"/>
          <p:cNvSpPr>
            <a:spLocks noGrp="1"/>
          </p:cNvSpPr>
          <p:nvPr>
            <p:ph type="body"/>
          </p:nvPr>
        </p:nvSpPr>
        <p:spPr>
          <a:xfrm>
            <a:off x="457200" y="1935360"/>
            <a:ext cx="8229240" cy="4388760"/>
          </a:xfrm>
          <a:prstGeom prst="rect">
            <a:avLst/>
          </a:prstGeom>
        </p:spPr>
        <p:txBody>
          <a:bodyPr lIns="90000" tIns="45000" rIns="90000" bIns="45000">
            <a:noAutofit/>
          </a:bodyPr>
          <a:lstStyle/>
          <a:p>
            <a:pPr marL="274320" indent="-273960">
              <a:lnSpc>
                <a:spcPct val="100000"/>
              </a:lnSpc>
              <a:spcBef>
                <a:spcPts val="519"/>
              </a:spcBef>
              <a:buClr>
                <a:srgbClr val="0BD0D9"/>
              </a:buClr>
              <a:buSzPct val="95000"/>
              <a:buFont typeface="Wingdings 2" charset="2"/>
              <a:buChar char=""/>
            </a:pPr>
            <a:r>
              <a:rPr lang="fr-FR" sz="2600" b="0" strike="noStrike" spc="-1">
                <a:solidFill>
                  <a:srgbClr val="000000"/>
                </a:solidFill>
                <a:latin typeface="Constantia"/>
              </a:rPr>
              <a:t>Cliquez pour modifier les styles du texte du masque</a:t>
            </a:r>
          </a:p>
          <a:p>
            <a:pPr marL="640080" lvl="1" indent="-246600">
              <a:lnSpc>
                <a:spcPct val="100000"/>
              </a:lnSpc>
              <a:spcBef>
                <a:spcPts val="479"/>
              </a:spcBef>
              <a:buClr>
                <a:srgbClr val="0F6FC6"/>
              </a:buClr>
              <a:buSzPct val="85000"/>
              <a:buFont typeface="Wingdings 2" charset="2"/>
              <a:buChar char=""/>
            </a:pPr>
            <a:r>
              <a:rPr lang="fr-FR" sz="2400" b="0" strike="noStrike" spc="-1">
                <a:solidFill>
                  <a:srgbClr val="000000"/>
                </a:solidFill>
                <a:latin typeface="Constantia"/>
              </a:rPr>
              <a:t>Deuxième niveau</a:t>
            </a:r>
          </a:p>
          <a:p>
            <a:pPr marL="914400" lvl="2" indent="-246600">
              <a:lnSpc>
                <a:spcPct val="100000"/>
              </a:lnSpc>
              <a:spcBef>
                <a:spcPts val="420"/>
              </a:spcBef>
              <a:buClr>
                <a:srgbClr val="009DD9"/>
              </a:buClr>
              <a:buSzPct val="70000"/>
              <a:buFont typeface="Wingdings 2" charset="2"/>
              <a:buChar char=""/>
            </a:pPr>
            <a:r>
              <a:rPr lang="fr-FR" sz="2100" b="0" strike="noStrike" spc="-1">
                <a:solidFill>
                  <a:srgbClr val="000000"/>
                </a:solidFill>
                <a:latin typeface="Constantia"/>
              </a:rPr>
              <a:t>Troisième niveau</a:t>
            </a:r>
          </a:p>
          <a:p>
            <a:pPr marL="1188720" lvl="3" indent="-209880">
              <a:lnSpc>
                <a:spcPct val="100000"/>
              </a:lnSpc>
              <a:spcBef>
                <a:spcPts val="400"/>
              </a:spcBef>
              <a:buClr>
                <a:srgbClr val="0BD0D9"/>
              </a:buClr>
              <a:buSzPct val="65000"/>
              <a:buFont typeface="Wingdings 2" charset="2"/>
              <a:buChar char=""/>
            </a:pPr>
            <a:r>
              <a:rPr lang="fr-FR" sz="2000" b="0" strike="noStrike" spc="-1">
                <a:solidFill>
                  <a:srgbClr val="000000"/>
                </a:solidFill>
                <a:latin typeface="Constantia"/>
              </a:rPr>
              <a:t>Quatrième niveau</a:t>
            </a:r>
          </a:p>
          <a:p>
            <a:pPr marL="1463040" lvl="4" indent="-209880">
              <a:lnSpc>
                <a:spcPct val="100000"/>
              </a:lnSpc>
              <a:spcBef>
                <a:spcPts val="400"/>
              </a:spcBef>
              <a:buClr>
                <a:srgbClr val="10CF9B"/>
              </a:buClr>
              <a:buSzPct val="65000"/>
              <a:buFont typeface="Wingdings 2" charset="2"/>
              <a:buChar char=""/>
            </a:pPr>
            <a:r>
              <a:rPr lang="fr-FR" sz="2000" b="0" strike="noStrike" spc="-1">
                <a:solidFill>
                  <a:srgbClr val="000000"/>
                </a:solidFill>
                <a:latin typeface="Constantia"/>
              </a:rPr>
              <a:t>Cinquième niveau</a:t>
            </a:r>
          </a:p>
        </p:txBody>
      </p:sp>
      <p:sp>
        <p:nvSpPr>
          <p:cNvPr id="53" name="PlaceHolder 8"/>
          <p:cNvSpPr>
            <a:spLocks noGrp="1"/>
          </p:cNvSpPr>
          <p:nvPr>
            <p:ph type="dt"/>
          </p:nvPr>
        </p:nvSpPr>
        <p:spPr>
          <a:xfrm>
            <a:off x="457200" y="6356520"/>
            <a:ext cx="2133360" cy="364680"/>
          </a:xfrm>
          <a:prstGeom prst="rect">
            <a:avLst/>
          </a:prstGeom>
        </p:spPr>
        <p:txBody>
          <a:bodyPr lIns="0" tIns="0" rIns="0" bIns="0" anchor="b">
            <a:noAutofit/>
          </a:bodyPr>
          <a:lstStyle/>
          <a:p>
            <a:pPr>
              <a:lnSpc>
                <a:spcPct val="100000"/>
              </a:lnSpc>
            </a:pPr>
            <a:fld id="{1B969E2F-3086-4551-A010-0334AF1F7DA5}" type="datetime">
              <a:rPr lang="fr-FR" sz="1200" b="0" strike="noStrike" spc="-1">
                <a:solidFill>
                  <a:srgbClr val="035C75"/>
                </a:solidFill>
                <a:latin typeface="Constantia"/>
              </a:rPr>
              <a:pPr>
                <a:lnSpc>
                  <a:spcPct val="100000"/>
                </a:lnSpc>
              </a:pPr>
              <a:t>04/01/2021</a:t>
            </a:fld>
            <a:endParaRPr lang="fr-FR" sz="1200" b="0" strike="noStrike" spc="-1">
              <a:latin typeface="Times New Roman"/>
            </a:endParaRPr>
          </a:p>
        </p:txBody>
      </p:sp>
      <p:sp>
        <p:nvSpPr>
          <p:cNvPr id="54" name="PlaceHolder 9"/>
          <p:cNvSpPr>
            <a:spLocks noGrp="1"/>
          </p:cNvSpPr>
          <p:nvPr>
            <p:ph type="ftr"/>
          </p:nvPr>
        </p:nvSpPr>
        <p:spPr>
          <a:xfrm>
            <a:off x="2666880" y="6356520"/>
            <a:ext cx="3352320" cy="364680"/>
          </a:xfrm>
          <a:prstGeom prst="rect">
            <a:avLst/>
          </a:prstGeom>
        </p:spPr>
        <p:txBody>
          <a:bodyPr lIns="0" tIns="0" rIns="0" bIns="0" anchor="b">
            <a:noAutofit/>
          </a:bodyPr>
          <a:lstStyle/>
          <a:p>
            <a:endParaRPr lang="fr-FR" sz="2400" b="0" strike="noStrike" spc="-1">
              <a:latin typeface="Times New Roman"/>
            </a:endParaRPr>
          </a:p>
        </p:txBody>
      </p:sp>
      <p:sp>
        <p:nvSpPr>
          <p:cNvPr id="55" name="PlaceHolder 10"/>
          <p:cNvSpPr>
            <a:spLocks noGrp="1"/>
          </p:cNvSpPr>
          <p:nvPr>
            <p:ph type="sldNum"/>
          </p:nvPr>
        </p:nvSpPr>
        <p:spPr>
          <a:xfrm>
            <a:off x="7924680" y="6356520"/>
            <a:ext cx="761760" cy="364680"/>
          </a:xfrm>
          <a:prstGeom prst="rect">
            <a:avLst/>
          </a:prstGeom>
        </p:spPr>
        <p:txBody>
          <a:bodyPr lIns="0" tIns="0" rIns="0" bIns="0" anchor="b">
            <a:noAutofit/>
          </a:bodyPr>
          <a:lstStyle/>
          <a:p>
            <a:pPr algn="r">
              <a:lnSpc>
                <a:spcPct val="100000"/>
              </a:lnSpc>
            </a:pPr>
            <a:fld id="{E63562D8-62FE-4147-83FF-B0DEA1FF6BA3}" type="slidenum">
              <a:rPr lang="fr-BE" sz="1200" b="0" strike="noStrike" spc="-1">
                <a:solidFill>
                  <a:srgbClr val="035C75"/>
                </a:solidFill>
                <a:latin typeface="Constantia"/>
              </a:rPr>
              <a:pPr algn="r">
                <a:lnSpc>
                  <a:spcPct val="100000"/>
                </a:lnSpc>
              </a:pPr>
              <a:t>‹N°›</a:t>
            </a:fld>
            <a:endParaRPr lang="fr-FR"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youtube.com/watch?v=15HptOFGav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hyperlink" Target="http://www.aubryconseil.com/" TargetMode="External"/><Relationship Id="rId2" Type="http://schemas.openxmlformats.org/officeDocument/2006/relationships/hyperlink" Target="https://www.youtube.com/channel/UCMCnZGIOeLVO65-LBxkkHyQ" TargetMode="External"/><Relationship Id="rId1" Type="http://schemas.openxmlformats.org/officeDocument/2006/relationships/slideLayout" Target="../slideLayouts/slideLayout2.xml"/><Relationship Id="rId4" Type="http://schemas.openxmlformats.org/officeDocument/2006/relationships/hyperlink" Target="https://coach-agile.com/serious-game-le-recuei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youtube.com/watch?v=kZx_vrMZxG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7"/>
          <p:cNvPicPr>
            <a:picLocks noChangeAspect="1"/>
          </p:cNvPicPr>
          <p:nvPr/>
        </p:nvPicPr>
        <p:blipFill rotWithShape="1">
          <a:blip r:embed="rId2" cstate="screen">
            <a:extLst>
              <a:ext uri="{28A0092B-C50C-407E-A947-70E740481C1C}">
                <a14:useLocalDpi xmlns:a14="http://schemas.microsoft.com/office/drawing/2010/main"/>
              </a:ext>
            </a:extLst>
          </a:blip>
          <a:srcRect t="7" b="7"/>
          <a:stretch/>
        </p:blipFill>
        <p:spPr>
          <a:xfrm>
            <a:off x="5105400" y="0"/>
            <a:ext cx="4038600" cy="6858000"/>
          </a:xfrm>
          <a:prstGeom prst="rect">
            <a:avLst/>
          </a:prstGeom>
        </p:spPr>
      </p:pic>
      <p:sp>
        <p:nvSpPr>
          <p:cNvPr id="6" name="ZoneTexte 5"/>
          <p:cNvSpPr txBox="1"/>
          <p:nvPr/>
        </p:nvSpPr>
        <p:spPr>
          <a:xfrm>
            <a:off x="285720" y="1928802"/>
            <a:ext cx="4500594" cy="738664"/>
          </a:xfrm>
          <a:prstGeom prst="rect">
            <a:avLst/>
          </a:prstGeom>
          <a:noFill/>
        </p:spPr>
        <p:txBody>
          <a:bodyPr wrap="square" rtlCol="0">
            <a:spAutoFit/>
          </a:bodyPr>
          <a:lstStyle/>
          <a:p>
            <a:r>
              <a:rPr lang="fr-FR" sz="2400" b="1" dirty="0"/>
              <a:t>Introduction à l’Agilité</a:t>
            </a:r>
          </a:p>
          <a:p>
            <a:endParaRPr lang="fr-F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628" y="785794"/>
            <a:ext cx="4000528" cy="510334"/>
          </a:xfrm>
        </p:spPr>
        <p:txBody>
          <a:bodyPr>
            <a:noAutofit/>
          </a:bodyPr>
          <a:lstStyle/>
          <a:p>
            <a:pPr algn="ctr"/>
            <a:r>
              <a:rPr lang="fr-FR" sz="2800" dirty="0"/>
              <a:t>Les limites des méthodes classiques </a:t>
            </a:r>
          </a:p>
        </p:txBody>
      </p:sp>
      <p:sp>
        <p:nvSpPr>
          <p:cNvPr id="3" name="Espace réservé du contenu 2"/>
          <p:cNvSpPr>
            <a:spLocks noGrp="1"/>
          </p:cNvSpPr>
          <p:nvPr>
            <p:ph idx="1"/>
          </p:nvPr>
        </p:nvSpPr>
        <p:spPr>
          <a:xfrm>
            <a:off x="4857752" y="1285860"/>
            <a:ext cx="4286248" cy="5572140"/>
          </a:xfrm>
        </p:spPr>
        <p:txBody>
          <a:bodyPr>
            <a:normAutofit/>
          </a:bodyPr>
          <a:lstStyle/>
          <a:p>
            <a:pPr>
              <a:buNone/>
            </a:pPr>
            <a:endParaRPr lang="fr-FR" dirty="0"/>
          </a:p>
          <a:p>
            <a:r>
              <a:rPr lang="fr-FR" sz="2400" dirty="0"/>
              <a:t>Utopie d’une spécification complète et immuable</a:t>
            </a:r>
          </a:p>
          <a:p>
            <a:r>
              <a:rPr lang="fr-FR" sz="2400" dirty="0"/>
              <a:t>Rigidité du contrat</a:t>
            </a:r>
          </a:p>
          <a:p>
            <a:r>
              <a:rPr lang="fr-FR" sz="2400" dirty="0"/>
              <a:t>Traitement discontinu de chaque fonctionnalité</a:t>
            </a:r>
          </a:p>
          <a:p>
            <a:r>
              <a:rPr lang="fr-FR" sz="2400" dirty="0"/>
              <a:t>Production de valeur déportée à la fin du projet</a:t>
            </a:r>
          </a:p>
          <a:p>
            <a:r>
              <a:rPr lang="fr-FR" sz="2400" dirty="0"/>
              <a:t>Mode de communication dégradé</a:t>
            </a:r>
          </a:p>
          <a:p>
            <a:endParaRPr lang="fr-FR" dirty="0"/>
          </a:p>
        </p:txBody>
      </p:sp>
      <p:sp>
        <p:nvSpPr>
          <p:cNvPr id="4" name="object 4"/>
          <p:cNvSpPr/>
          <p:nvPr/>
        </p:nvSpPr>
        <p:spPr>
          <a:xfrm>
            <a:off x="0" y="0"/>
            <a:ext cx="4857752" cy="685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85000" lnSpcReduction="10000"/>
          </a:bodyPr>
          <a:lstStyle/>
          <a:p>
            <a:r>
              <a:rPr lang="en-US" b="1" dirty="0"/>
              <a:t>The Product Owner is not collaborating with the developers during the Sprint. Which two of the following actions would you choose as the Scrum Master?</a:t>
            </a:r>
          </a:p>
          <a:p>
            <a:pPr lvl="1"/>
            <a:r>
              <a:rPr lang="en-US" dirty="0"/>
              <a:t>a. Cancel the Sprint and start training the Product Owner.</a:t>
            </a:r>
          </a:p>
          <a:p>
            <a:pPr lvl="1"/>
            <a:r>
              <a:rPr lang="en-US" dirty="0">
                <a:solidFill>
                  <a:srgbClr val="FF0000"/>
                </a:solidFill>
              </a:rPr>
              <a:t>b. Bring up the issue in the next Sprint Retrospective.</a:t>
            </a:r>
          </a:p>
          <a:p>
            <a:pPr lvl="1"/>
            <a:r>
              <a:rPr lang="en-US" dirty="0">
                <a:solidFill>
                  <a:srgbClr val="FF0000"/>
                </a:solidFill>
              </a:rPr>
              <a:t>c. Coach the Product Owner to understand why collaboration is important in Scrum and how it can affect the value of the product.</a:t>
            </a:r>
          </a:p>
          <a:p>
            <a:pPr lvl="1"/>
            <a:r>
              <a:rPr lang="en-US" dirty="0"/>
              <a:t>d. Nominate someone else as the proxy Product Owner.</a:t>
            </a:r>
          </a:p>
          <a:p>
            <a:pPr lvl="1"/>
            <a:r>
              <a:rPr lang="en-US" dirty="0"/>
              <a:t>e. Talk to the functional manager of the Product Owner.</a:t>
            </a:r>
          </a:p>
          <a:p>
            <a:pPr lvl="1"/>
            <a:endParaRPr lang="en-US" dirty="0"/>
          </a:p>
          <a:p>
            <a:pPr lvl="1">
              <a:buNone/>
            </a:pPr>
            <a:r>
              <a:rPr lang="en-US" dirty="0"/>
              <a:t>	a. This is not a valid reason for canceling the Sprint, and also, only the Product Owner can cancel Sprints.</a:t>
            </a:r>
          </a:p>
          <a:p>
            <a:pPr lvl="1">
              <a:buNone/>
            </a:pPr>
            <a:br>
              <a:rPr lang="en-US" dirty="0"/>
            </a:br>
            <a:r>
              <a:rPr lang="en-US" dirty="0"/>
              <a:t>d. There's no proxy Product Owner in Scrum.</a:t>
            </a:r>
          </a:p>
          <a:p>
            <a:pPr lvl="1">
              <a:buNone/>
            </a:pPr>
            <a:br>
              <a:rPr lang="en-US" dirty="0"/>
            </a:br>
            <a:r>
              <a:rPr lang="en-US" dirty="0"/>
              <a:t>e. It's best to resolve issues internally.</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3400" y="1371600"/>
            <a:ext cx="7851648" cy="1828800"/>
          </a:xfrm>
        </p:spPr>
        <p:txBody>
          <a:bodyPr anchor="b">
            <a:normAutofit/>
          </a:bodyPr>
          <a:lstStyle/>
          <a:p>
            <a:r>
              <a:rPr lang="fr-FR" dirty="0"/>
              <a:t>CHAPITRE 3 : LE PRODUCT OWNER</a:t>
            </a:r>
            <a:endParaRPr lang="fr-FR"/>
          </a:p>
        </p:txBody>
      </p:sp>
      <p:sp>
        <p:nvSpPr>
          <p:cNvPr id="7" name="Subtitle 2">
            <a:extLst>
              <a:ext uri="{FF2B5EF4-FFF2-40B4-BE49-F238E27FC236}">
                <a16:creationId xmlns:a16="http://schemas.microsoft.com/office/drawing/2014/main" id="{BE940CCC-3DFB-4D4D-991D-915B7886941E}"/>
              </a:ext>
            </a:extLst>
          </p:cNvPr>
          <p:cNvSpPr>
            <a:spLocks noGrp="1"/>
          </p:cNvSpPr>
          <p:nvPr>
            <p:ph type="subTitle" idx="1"/>
          </p:nvPr>
        </p:nvSpPr>
        <p:spPr>
          <a:xfrm>
            <a:off x="533400" y="3228536"/>
            <a:ext cx="7854696" cy="1752600"/>
          </a:xfrm>
        </p:spPr>
        <p:txBody>
          <a:bodyPr/>
          <a:lstStyle/>
          <a:p>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Le </a:t>
            </a:r>
            <a:r>
              <a:rPr lang="fr-FR" dirty="0" err="1"/>
              <a:t>product</a:t>
            </a:r>
            <a:r>
              <a:rPr lang="fr-FR" dirty="0"/>
              <a:t> </a:t>
            </a:r>
            <a:r>
              <a:rPr lang="fr-FR" dirty="0" err="1"/>
              <a:t>Owner</a:t>
            </a:r>
            <a:endParaRPr lang="fr-FR" dirty="0"/>
          </a:p>
        </p:txBody>
      </p:sp>
      <p:sp>
        <p:nvSpPr>
          <p:cNvPr id="3" name="Espace réservé du contenu 2"/>
          <p:cNvSpPr>
            <a:spLocks noGrp="1"/>
          </p:cNvSpPr>
          <p:nvPr>
            <p:ph idx="1"/>
          </p:nvPr>
        </p:nvSpPr>
        <p:spPr/>
        <p:txBody>
          <a:bodyPr/>
          <a:lstStyle/>
          <a:p>
            <a:r>
              <a:rPr lang="fr-FR" dirty="0"/>
              <a:t>Là c’est sûr, c’est un chef de projet, non?</a:t>
            </a:r>
          </a:p>
          <a:p>
            <a:endParaRPr lang="fr-FR" dirty="0"/>
          </a:p>
          <a:p>
            <a:r>
              <a:rPr lang="fr-FR" dirty="0"/>
              <a:t>Rôle plus spécifique : Le produit à réaliser. </a:t>
            </a:r>
          </a:p>
          <a:p>
            <a:endParaRPr lang="fr-FR" dirty="0"/>
          </a:p>
          <a:p>
            <a:r>
              <a:rPr lang="fr-FR" dirty="0"/>
              <a:t>Un manager oui ! Mais il manage le </a:t>
            </a:r>
            <a:r>
              <a:rPr lang="fr-FR" dirty="0" err="1"/>
              <a:t>Backlog</a:t>
            </a:r>
            <a:r>
              <a:rPr lang="fr-FR" dirty="0"/>
              <a:t>, pas une équipe.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Vision et responsabilité « produit »</a:t>
            </a:r>
          </a:p>
        </p:txBody>
      </p:sp>
      <p:sp>
        <p:nvSpPr>
          <p:cNvPr id="3" name="Espace réservé du contenu 2"/>
          <p:cNvSpPr>
            <a:spLocks noGrp="1"/>
          </p:cNvSpPr>
          <p:nvPr>
            <p:ph idx="1"/>
          </p:nvPr>
        </p:nvSpPr>
        <p:spPr/>
        <p:txBody>
          <a:bodyPr/>
          <a:lstStyle/>
          <a:p>
            <a:r>
              <a:rPr lang="fr-FR" dirty="0"/>
              <a:t>Là où le </a:t>
            </a:r>
            <a:r>
              <a:rPr lang="fr-FR" dirty="0" err="1"/>
              <a:t>Scrum</a:t>
            </a:r>
            <a:r>
              <a:rPr lang="fr-FR" dirty="0"/>
              <a:t> Master porte la « vision méthodologie » sur le projet, le Product </a:t>
            </a:r>
            <a:r>
              <a:rPr lang="fr-FR" dirty="0" err="1"/>
              <a:t>Owner</a:t>
            </a:r>
            <a:r>
              <a:rPr lang="fr-FR" dirty="0"/>
              <a:t> porte, quant à lui, la « vision produit » </a:t>
            </a:r>
          </a:p>
          <a:p>
            <a:r>
              <a:rPr lang="fr-FR" dirty="0"/>
              <a:t>Il est garant de l’équilibre entre la qualité, les coûts et les délais. </a:t>
            </a:r>
          </a:p>
        </p:txBody>
      </p:sp>
      <p:pic>
        <p:nvPicPr>
          <p:cNvPr id="4098" name="Picture 2" descr="C:\Users\Tim\Desktop\formation agile\Formation Agile moi\image\triangle-magique-qualite-cout-delai-L-Uf4kc1.png"/>
          <p:cNvPicPr>
            <a:picLocks noChangeAspect="1" noChangeArrowheads="1"/>
          </p:cNvPicPr>
          <p:nvPr/>
        </p:nvPicPr>
        <p:blipFill>
          <a:blip r:embed="rId2"/>
          <a:srcRect/>
          <a:stretch>
            <a:fillRect/>
          </a:stretch>
        </p:blipFill>
        <p:spPr bwMode="auto">
          <a:xfrm>
            <a:off x="3286116" y="3786191"/>
            <a:ext cx="2609321" cy="2786082"/>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4 Rôles principaux : </a:t>
            </a:r>
          </a:p>
        </p:txBody>
      </p:sp>
      <p:sp>
        <p:nvSpPr>
          <p:cNvPr id="3" name="Espace réservé du contenu 2"/>
          <p:cNvSpPr>
            <a:spLocks noGrp="1"/>
          </p:cNvSpPr>
          <p:nvPr>
            <p:ph idx="1"/>
          </p:nvPr>
        </p:nvSpPr>
        <p:spPr>
          <a:xfrm>
            <a:off x="457200" y="1500174"/>
            <a:ext cx="8229600" cy="4824426"/>
          </a:xfrm>
        </p:spPr>
        <p:txBody>
          <a:bodyPr>
            <a:normAutofit/>
          </a:bodyPr>
          <a:lstStyle/>
          <a:p>
            <a:r>
              <a:rPr lang="fr-FR" sz="3600" dirty="0"/>
              <a:t>Responsable du Produit </a:t>
            </a:r>
            <a:endParaRPr lang="fr-FR" sz="3600" dirty="0">
              <a:solidFill>
                <a:srgbClr val="FF0000"/>
              </a:solidFill>
            </a:endParaRPr>
          </a:p>
          <a:p>
            <a:pPr>
              <a:buNone/>
            </a:pPr>
            <a:endParaRPr lang="fr-FR" sz="3600" dirty="0"/>
          </a:p>
          <a:p>
            <a:r>
              <a:rPr lang="fr-FR" sz="3600" dirty="0"/>
              <a:t>Validateur </a:t>
            </a:r>
            <a:endParaRPr lang="fr-FR" sz="3600" dirty="0">
              <a:solidFill>
                <a:srgbClr val="FF0000"/>
              </a:solidFill>
            </a:endParaRPr>
          </a:p>
          <a:p>
            <a:pPr>
              <a:buNone/>
            </a:pPr>
            <a:endParaRPr lang="fr-FR" sz="3600" dirty="0"/>
          </a:p>
          <a:p>
            <a:r>
              <a:rPr lang="fr-FR" sz="3600" dirty="0"/>
              <a:t>Traducteur de besoin </a:t>
            </a:r>
          </a:p>
          <a:p>
            <a:endParaRPr lang="fr-FR" sz="3600" dirty="0">
              <a:solidFill>
                <a:srgbClr val="FF0000"/>
              </a:solidFill>
            </a:endParaRPr>
          </a:p>
          <a:p>
            <a:r>
              <a:rPr lang="fr-FR" sz="3600" dirty="0"/>
              <a:t>Maximiser la valeur du produit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Compétences du Product </a:t>
            </a:r>
            <a:r>
              <a:rPr lang="fr-FR" dirty="0" err="1"/>
              <a:t>Owner</a:t>
            </a:r>
            <a:endParaRPr lang="fr-FR" dirty="0"/>
          </a:p>
        </p:txBody>
      </p:sp>
      <p:sp>
        <p:nvSpPr>
          <p:cNvPr id="3" name="Espace réservé du contenu 2"/>
          <p:cNvSpPr>
            <a:spLocks noGrp="1"/>
          </p:cNvSpPr>
          <p:nvPr>
            <p:ph idx="1"/>
          </p:nvPr>
        </p:nvSpPr>
        <p:spPr/>
        <p:txBody>
          <a:bodyPr/>
          <a:lstStyle/>
          <a:p>
            <a:r>
              <a:rPr lang="fr-FR" dirty="0"/>
              <a:t>Rigueur </a:t>
            </a:r>
          </a:p>
          <a:p>
            <a:endParaRPr lang="fr-FR" dirty="0"/>
          </a:p>
          <a:p>
            <a:r>
              <a:rPr lang="fr-FR" dirty="0"/>
              <a:t>Capacité d’immersion</a:t>
            </a:r>
          </a:p>
          <a:p>
            <a:endParaRPr lang="fr-FR" dirty="0"/>
          </a:p>
          <a:p>
            <a:r>
              <a:rPr lang="fr-FR" dirty="0"/>
              <a:t>Ecoute et ouverture </a:t>
            </a:r>
          </a:p>
          <a:p>
            <a:endParaRPr lang="fr-FR" dirty="0"/>
          </a:p>
          <a:p>
            <a:r>
              <a:rPr lang="fr-FR" dirty="0"/>
              <a:t>Esprit de synthèse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Au sein de l’équipe, un garant</a:t>
            </a:r>
          </a:p>
        </p:txBody>
      </p:sp>
      <p:sp>
        <p:nvSpPr>
          <p:cNvPr id="3" name="Espace réservé du contenu 2"/>
          <p:cNvSpPr>
            <a:spLocks noGrp="1"/>
          </p:cNvSpPr>
          <p:nvPr>
            <p:ph idx="1"/>
          </p:nvPr>
        </p:nvSpPr>
        <p:spPr>
          <a:xfrm>
            <a:off x="457200" y="1714488"/>
            <a:ext cx="8229600" cy="4610112"/>
          </a:xfrm>
        </p:spPr>
        <p:txBody>
          <a:bodyPr/>
          <a:lstStyle/>
          <a:p>
            <a:r>
              <a:rPr lang="fr-FR" dirty="0"/>
              <a:t>Il est toujours représenté par une personne au sein de l’équipe. Il ne peut exister qu’un seul PO.</a:t>
            </a:r>
          </a:p>
          <a:p>
            <a:r>
              <a:rPr lang="fr-FR" dirty="0"/>
              <a:t>Ce rôle peut, même si le </a:t>
            </a:r>
            <a:r>
              <a:rPr lang="fr-FR" dirty="0" err="1"/>
              <a:t>Scrum</a:t>
            </a:r>
            <a:r>
              <a:rPr lang="fr-FR" dirty="0"/>
              <a:t> Guide ne le </a:t>
            </a:r>
            <a:r>
              <a:rPr lang="fr-FR" b="1" u="sng" dirty="0"/>
              <a:t>conseille</a:t>
            </a:r>
            <a:r>
              <a:rPr lang="fr-FR" dirty="0"/>
              <a:t> pas, être incarné par un membre de l’équipe de développement ou par le </a:t>
            </a:r>
            <a:r>
              <a:rPr lang="fr-FR" dirty="0" err="1"/>
              <a:t>Scrum</a:t>
            </a:r>
            <a:r>
              <a:rPr lang="fr-FR" dirty="0"/>
              <a:t> Master lui-même. </a:t>
            </a:r>
          </a:p>
          <a:p>
            <a:r>
              <a:rPr lang="fr-FR" dirty="0"/>
              <a:t>L’objectif est d’avoir un seul et unique point d’entrée « humain » entre le produit et l’ensemble de l’équipe. </a:t>
            </a:r>
          </a:p>
          <a:p>
            <a:endParaRPr lang="fr-FR" dirty="0"/>
          </a:p>
          <a:p>
            <a:pPr>
              <a:buNone/>
            </a:pPr>
            <a:endParaRPr lang="fr-F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Positionnement </a:t>
            </a:r>
          </a:p>
        </p:txBody>
      </p:sp>
      <p:sp>
        <p:nvSpPr>
          <p:cNvPr id="3" name="Espace réservé du contenu 2"/>
          <p:cNvSpPr>
            <a:spLocks noGrp="1"/>
          </p:cNvSpPr>
          <p:nvPr>
            <p:ph idx="1"/>
          </p:nvPr>
        </p:nvSpPr>
        <p:spPr/>
        <p:txBody>
          <a:bodyPr>
            <a:normAutofit/>
          </a:bodyPr>
          <a:lstStyle/>
          <a:p>
            <a:r>
              <a:rPr lang="fr-FR" dirty="0"/>
              <a:t>Le </a:t>
            </a:r>
            <a:r>
              <a:rPr lang="fr-FR" dirty="0" err="1"/>
              <a:t>product</a:t>
            </a:r>
            <a:r>
              <a:rPr lang="fr-FR" dirty="0"/>
              <a:t> </a:t>
            </a:r>
            <a:r>
              <a:rPr lang="fr-FR" dirty="0" err="1"/>
              <a:t>Owner</a:t>
            </a:r>
            <a:r>
              <a:rPr lang="fr-FR" dirty="0"/>
              <a:t> est LE chef du produit et en a donc la responsabilité.</a:t>
            </a:r>
          </a:p>
          <a:p>
            <a:endParaRPr lang="fr-FR" dirty="0"/>
          </a:p>
          <a:p>
            <a:endParaRPr lang="fr-FR" dirty="0"/>
          </a:p>
          <a:p>
            <a:r>
              <a:rPr lang="fr-FR" dirty="0"/>
              <a:t>Pour les autres membres de l’équipe </a:t>
            </a:r>
            <a:r>
              <a:rPr lang="fr-FR" dirty="0" err="1"/>
              <a:t>Scrum</a:t>
            </a:r>
            <a:r>
              <a:rPr lang="fr-FR" dirty="0"/>
              <a:t>.</a:t>
            </a:r>
          </a:p>
          <a:p>
            <a:pPr>
              <a:buNone/>
            </a:pPr>
            <a:endParaRPr lang="fr-FR"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Autofit/>
          </a:bodyPr>
          <a:lstStyle/>
          <a:p>
            <a:r>
              <a:rPr lang="fr-FR" sz="4000" dirty="0"/>
              <a:t>Le Product </a:t>
            </a:r>
            <a:r>
              <a:rPr lang="fr-FR" sz="4000" dirty="0" err="1"/>
              <a:t>Backlog</a:t>
            </a:r>
            <a:r>
              <a:rPr lang="fr-FR" sz="4000" dirty="0"/>
              <a:t> (carnet de produit) </a:t>
            </a:r>
          </a:p>
        </p:txBody>
      </p:sp>
      <p:sp>
        <p:nvSpPr>
          <p:cNvPr id="3" name="Espace réservé du contenu 2"/>
          <p:cNvSpPr>
            <a:spLocks noGrp="1"/>
          </p:cNvSpPr>
          <p:nvPr>
            <p:ph idx="1"/>
          </p:nvPr>
        </p:nvSpPr>
        <p:spPr>
          <a:xfrm>
            <a:off x="457200" y="1571612"/>
            <a:ext cx="8229600" cy="4752988"/>
          </a:xfrm>
        </p:spPr>
        <p:txBody>
          <a:bodyPr>
            <a:normAutofit/>
          </a:bodyPr>
          <a:lstStyle/>
          <a:p>
            <a:r>
              <a:rPr lang="fr-FR" dirty="0"/>
              <a:t>L’artefact primordial dans l’application de </a:t>
            </a:r>
            <a:r>
              <a:rPr lang="fr-FR" dirty="0" err="1"/>
              <a:t>Scrum</a:t>
            </a:r>
            <a:endParaRPr lang="fr-FR" dirty="0"/>
          </a:p>
          <a:p>
            <a:endParaRPr lang="fr-FR" dirty="0"/>
          </a:p>
          <a:p>
            <a:r>
              <a:rPr lang="fr-FR" dirty="0"/>
              <a:t>Liste composée de éléments à réaliser afin de livrer un ensemble de fonctionnalités : Les Items.</a:t>
            </a:r>
          </a:p>
          <a:p>
            <a:pPr lvl="1">
              <a:buNone/>
            </a:pPr>
            <a:endParaRPr lang="fr-FR" dirty="0"/>
          </a:p>
        </p:txBody>
      </p:sp>
      <p:pic>
        <p:nvPicPr>
          <p:cNvPr id="5122" name="Picture 2" descr="C:\Users\Tim\Desktop\formation agile\Formation Agile moi\image\carnet-de-note-a-decorer-a5-ligne-p-2.jpg"/>
          <p:cNvPicPr>
            <a:picLocks noChangeAspect="1" noChangeArrowheads="1"/>
          </p:cNvPicPr>
          <p:nvPr/>
        </p:nvPicPr>
        <p:blipFill>
          <a:blip r:embed="rId2" cstate="print"/>
          <a:srcRect/>
          <a:stretch>
            <a:fillRect/>
          </a:stretch>
        </p:blipFill>
        <p:spPr bwMode="auto">
          <a:xfrm>
            <a:off x="2643174" y="3500438"/>
            <a:ext cx="3071834" cy="3071834"/>
          </a:xfrm>
          <a:prstGeom prst="rect">
            <a:avLst/>
          </a:prstGeo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Caractéristique du </a:t>
            </a:r>
            <a:r>
              <a:rPr lang="fr-FR" dirty="0" err="1"/>
              <a:t>Backlog</a:t>
            </a:r>
            <a:r>
              <a:rPr lang="fr-FR" dirty="0"/>
              <a:t> </a:t>
            </a:r>
          </a:p>
        </p:txBody>
      </p:sp>
      <p:sp>
        <p:nvSpPr>
          <p:cNvPr id="3" name="Espace réservé du contenu 2"/>
          <p:cNvSpPr>
            <a:spLocks noGrp="1"/>
          </p:cNvSpPr>
          <p:nvPr>
            <p:ph idx="1"/>
          </p:nvPr>
        </p:nvSpPr>
        <p:spPr/>
        <p:txBody>
          <a:bodyPr>
            <a:normAutofit fontScale="92500" lnSpcReduction="20000"/>
          </a:bodyPr>
          <a:lstStyle/>
          <a:p>
            <a:r>
              <a:rPr lang="fr-FR" dirty="0"/>
              <a:t>Il est Unique </a:t>
            </a:r>
          </a:p>
          <a:p>
            <a:pPr>
              <a:buNone/>
            </a:pPr>
            <a:endParaRPr lang="fr-FR" dirty="0"/>
          </a:p>
          <a:p>
            <a:r>
              <a:rPr lang="fr-FR" dirty="0"/>
              <a:t>Il doit être considéré comme la référence </a:t>
            </a:r>
          </a:p>
          <a:p>
            <a:pPr>
              <a:buNone/>
            </a:pPr>
            <a:endParaRPr lang="fr-FR" dirty="0"/>
          </a:p>
          <a:p>
            <a:r>
              <a:rPr lang="fr-FR" dirty="0"/>
              <a:t>Il est partagé </a:t>
            </a:r>
          </a:p>
          <a:p>
            <a:pPr>
              <a:buNone/>
            </a:pPr>
            <a:endParaRPr lang="fr-FR" dirty="0"/>
          </a:p>
          <a:p>
            <a:r>
              <a:rPr lang="fr-FR" dirty="0"/>
              <a:t>Il parle une langue commune</a:t>
            </a:r>
          </a:p>
          <a:p>
            <a:endParaRPr lang="fr-FR" dirty="0"/>
          </a:p>
          <a:p>
            <a:r>
              <a:rPr lang="fr-FR" dirty="0"/>
              <a:t>Chaque item est atomique </a:t>
            </a:r>
          </a:p>
          <a:p>
            <a:pPr>
              <a:buNone/>
            </a:pPr>
            <a:endParaRPr lang="fr-FR" dirty="0"/>
          </a:p>
          <a:p>
            <a:r>
              <a:rPr lang="fr-FR" dirty="0"/>
              <a:t>Il vit avec le projet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checkerboard(across)">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a:bodyPr>
          <a:lstStyle/>
          <a:p>
            <a:pPr>
              <a:buNone/>
            </a:pPr>
            <a:r>
              <a:rPr lang="fr-FR" dirty="0"/>
              <a:t>L’effet Tunnel</a:t>
            </a:r>
          </a:p>
          <a:p>
            <a:pPr>
              <a:buNone/>
            </a:pPr>
            <a:endParaRPr lang="fr-FR" dirty="0"/>
          </a:p>
          <a:p>
            <a:pPr>
              <a:buNone/>
            </a:pPr>
            <a:endParaRPr lang="fr-FR" dirty="0"/>
          </a:p>
          <a:p>
            <a:pPr>
              <a:buNone/>
            </a:pPr>
            <a:endParaRPr lang="fr-FR" dirty="0"/>
          </a:p>
          <a:p>
            <a:pPr>
              <a:buNone/>
            </a:pPr>
            <a:endParaRPr lang="fr-FR" dirty="0"/>
          </a:p>
          <a:p>
            <a:pPr>
              <a:buNone/>
            </a:pPr>
            <a:endParaRPr lang="fr-FR" dirty="0"/>
          </a:p>
          <a:p>
            <a:pPr>
              <a:buNone/>
            </a:pPr>
            <a:r>
              <a:rPr lang="fr-FR" dirty="0"/>
              <a:t>Les évolutions : </a:t>
            </a:r>
          </a:p>
          <a:p>
            <a:r>
              <a:rPr lang="fr-FR" sz="1500" dirty="0"/>
              <a:t>Du besoin client </a:t>
            </a:r>
          </a:p>
          <a:p>
            <a:r>
              <a:rPr lang="fr-FR" sz="1500" dirty="0"/>
              <a:t>Des innovations </a:t>
            </a:r>
          </a:p>
          <a:p>
            <a:r>
              <a:rPr lang="fr-FR" sz="1500" dirty="0"/>
              <a:t>Du marché </a:t>
            </a:r>
          </a:p>
          <a:p>
            <a:r>
              <a:rPr lang="fr-FR" sz="1500" dirty="0"/>
              <a:t>Des technologies </a:t>
            </a:r>
          </a:p>
          <a:p>
            <a:pPr>
              <a:buNone/>
            </a:pPr>
            <a:endParaRPr lang="fr-FR" dirty="0"/>
          </a:p>
        </p:txBody>
      </p:sp>
      <p:pic>
        <p:nvPicPr>
          <p:cNvPr id="7170" name="Picture 2" descr="C:\Users\Tim\Desktop\formation agile\Formation Agile moi\image\Effet Tunnel.jpg"/>
          <p:cNvPicPr>
            <a:picLocks noChangeAspect="1" noChangeArrowheads="1"/>
          </p:cNvPicPr>
          <p:nvPr/>
        </p:nvPicPr>
        <p:blipFill>
          <a:blip r:embed="rId3"/>
          <a:srcRect/>
          <a:stretch>
            <a:fillRect/>
          </a:stretch>
        </p:blipFill>
        <p:spPr bwMode="auto">
          <a:xfrm>
            <a:off x="642910" y="1428737"/>
            <a:ext cx="5143536" cy="2214578"/>
          </a:xfrm>
          <a:prstGeom prst="rect">
            <a:avLst/>
          </a:prstGeom>
          <a:noFill/>
        </p:spPr>
      </p:pic>
      <p:sp>
        <p:nvSpPr>
          <p:cNvPr id="4" name="ZoneTexte 3"/>
          <p:cNvSpPr txBox="1"/>
          <p:nvPr/>
        </p:nvSpPr>
        <p:spPr>
          <a:xfrm>
            <a:off x="6000760" y="1428736"/>
            <a:ext cx="2714644" cy="5078313"/>
          </a:xfrm>
          <a:prstGeom prst="rect">
            <a:avLst/>
          </a:prstGeom>
          <a:noFill/>
        </p:spPr>
        <p:txBody>
          <a:bodyPr wrap="square" rtlCol="0">
            <a:spAutoFit/>
          </a:bodyPr>
          <a:lstStyle/>
          <a:p>
            <a:r>
              <a:rPr lang="fr-FR" b="1" dirty="0"/>
              <a:t>Définition de l’effet tunnel :</a:t>
            </a:r>
          </a:p>
          <a:p>
            <a:r>
              <a:rPr lang="fr-FR" dirty="0"/>
              <a:t>"Lors du développement d'un logiciel, les futurs utilisateurs définissent leurs besoins, puis voient six mois ou un an plus tard le logiciel terminé. Entre ces deux étapes, ils n'ont rien vu, ils n'ont été informés de rien, et bien évidemment, le résultat est souvent très loin de leurs désirs ou de leurs besoins."</a:t>
            </a:r>
          </a:p>
          <a:p>
            <a:endParaRPr lang="fr-FR" dirty="0"/>
          </a:p>
          <a:p>
            <a:r>
              <a:rPr lang="fr-FR" dirty="0"/>
              <a:t>Selon Le Jargon Français 4.1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checkerboard(across)">
                                      <p:cBhvr>
                                        <p:cTn id="10" dur="500"/>
                                        <p:tgtEl>
                                          <p:spTgt spid="4">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checkerboard(across)">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checkerboard(across)">
                                      <p:cBhvr>
                                        <p:cTn id="18" dur="500"/>
                                        <p:tgtEl>
                                          <p:spTgt spid="3">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checkerboard(across)">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checkerboard(across)">
                                      <p:cBhvr>
                                        <p:cTn id="28" dur="500"/>
                                        <p:tgtEl>
                                          <p:spTgt spid="3">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checkerboard(across)">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Le </a:t>
            </a:r>
            <a:r>
              <a:rPr lang="fr-FR" dirty="0" err="1"/>
              <a:t>Backlog</a:t>
            </a:r>
            <a:r>
              <a:rPr lang="fr-FR" dirty="0"/>
              <a:t> est donc : </a:t>
            </a:r>
          </a:p>
        </p:txBody>
      </p:sp>
      <p:sp>
        <p:nvSpPr>
          <p:cNvPr id="3" name="Espace réservé du contenu 2"/>
          <p:cNvSpPr>
            <a:spLocks noGrp="1"/>
          </p:cNvSpPr>
          <p:nvPr>
            <p:ph idx="1"/>
          </p:nvPr>
        </p:nvSpPr>
        <p:spPr>
          <a:xfrm>
            <a:off x="457200" y="1428736"/>
            <a:ext cx="8229600" cy="4895864"/>
          </a:xfrm>
        </p:spPr>
        <p:txBody>
          <a:bodyPr>
            <a:normAutofit/>
          </a:bodyPr>
          <a:lstStyle/>
          <a:p>
            <a:r>
              <a:rPr lang="fr-FR" sz="3600" dirty="0"/>
              <a:t>Liste de ce qu’il y a à faire</a:t>
            </a:r>
          </a:p>
          <a:p>
            <a:r>
              <a:rPr lang="fr-FR" sz="3600" dirty="0"/>
              <a:t>Evalué et priorisé</a:t>
            </a:r>
          </a:p>
          <a:p>
            <a:r>
              <a:rPr lang="fr-FR" sz="3600" dirty="0"/>
              <a:t>Vivant</a:t>
            </a:r>
          </a:p>
          <a:p>
            <a:r>
              <a:rPr lang="fr-FR" sz="3600" dirty="0"/>
              <a:t>Partagé et utilisable</a:t>
            </a:r>
          </a:p>
          <a:p>
            <a:pPr lvl="1"/>
            <a:endParaRPr lang="fr-FR" dirty="0"/>
          </a:p>
          <a:p>
            <a:endParaRPr lang="fr-F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L’Item de Product </a:t>
            </a:r>
            <a:r>
              <a:rPr lang="fr-FR" dirty="0" err="1"/>
              <a:t>Backlog</a:t>
            </a:r>
            <a:r>
              <a:rPr lang="fr-FR" dirty="0"/>
              <a:t> (PBI)</a:t>
            </a:r>
          </a:p>
        </p:txBody>
      </p:sp>
      <p:sp>
        <p:nvSpPr>
          <p:cNvPr id="3" name="Espace réservé du contenu 2"/>
          <p:cNvSpPr>
            <a:spLocks noGrp="1"/>
          </p:cNvSpPr>
          <p:nvPr>
            <p:ph idx="1"/>
          </p:nvPr>
        </p:nvSpPr>
        <p:spPr>
          <a:xfrm>
            <a:off x="457200" y="1571612"/>
            <a:ext cx="8229600" cy="4752988"/>
          </a:xfrm>
        </p:spPr>
        <p:txBody>
          <a:bodyPr>
            <a:normAutofit/>
          </a:bodyPr>
          <a:lstStyle/>
          <a:p>
            <a:r>
              <a:rPr lang="fr-FR" dirty="0"/>
              <a:t>C’est l’élément unitaire de </a:t>
            </a:r>
            <a:r>
              <a:rPr lang="fr-FR" dirty="0" err="1"/>
              <a:t>backlog</a:t>
            </a:r>
            <a:r>
              <a:rPr lang="fr-FR" dirty="0"/>
              <a:t>.</a:t>
            </a:r>
          </a:p>
          <a:p>
            <a:r>
              <a:rPr lang="fr-FR" dirty="0"/>
              <a:t>Il est défini par</a:t>
            </a:r>
          </a:p>
          <a:p>
            <a:pPr lvl="1"/>
            <a:r>
              <a:rPr lang="fr-FR" dirty="0"/>
              <a:t>Une description</a:t>
            </a:r>
          </a:p>
          <a:p>
            <a:pPr lvl="1"/>
            <a:r>
              <a:rPr lang="fr-FR" dirty="0"/>
              <a:t>Des critères d’acceptation</a:t>
            </a:r>
          </a:p>
          <a:p>
            <a:pPr lvl="1"/>
            <a:r>
              <a:rPr lang="fr-FR" dirty="0"/>
              <a:t>Une estimation</a:t>
            </a:r>
          </a:p>
          <a:p>
            <a:pPr lvl="1"/>
            <a:r>
              <a:rPr lang="fr-FR" dirty="0"/>
              <a:t>Un ordonnancement</a:t>
            </a:r>
          </a:p>
          <a:p>
            <a:r>
              <a:rPr lang="fr-FR" dirty="0"/>
              <a:t>Peut être une User Story si rédigé de la façon suivante : </a:t>
            </a:r>
          </a:p>
          <a:p>
            <a:pPr lvl="1"/>
            <a:r>
              <a:rPr lang="fr-FR" dirty="0"/>
              <a:t>En tant que &lt;</a:t>
            </a:r>
            <a:r>
              <a:rPr lang="fr-FR" b="1" dirty="0"/>
              <a:t>rôle&gt;, je peux &lt;action&gt; afin de &lt;résultat&gt;</a:t>
            </a:r>
            <a:endParaRPr lang="fr-FR" dirty="0"/>
          </a:p>
          <a:p>
            <a:pPr>
              <a:buNone/>
            </a:pP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1D5532-5167-4BD8-8F39-A4F4361B8581}"/>
              </a:ext>
            </a:extLst>
          </p:cNvPr>
          <p:cNvSpPr>
            <a:spLocks noGrp="1"/>
          </p:cNvSpPr>
          <p:nvPr>
            <p:ph type="ctrTitle"/>
          </p:nvPr>
        </p:nvSpPr>
        <p:spPr>
          <a:xfrm>
            <a:off x="533400" y="1371600"/>
            <a:ext cx="7851648" cy="1828800"/>
          </a:xfrm>
        </p:spPr>
        <p:txBody>
          <a:bodyPr anchor="b">
            <a:normAutofit/>
          </a:bodyPr>
          <a:lstStyle/>
          <a:p>
            <a:pPr algn="l"/>
            <a:r>
              <a:rPr lang="fr-FR" dirty="0"/>
              <a:t>Scrum 2020, Le nouveau Product </a:t>
            </a:r>
            <a:r>
              <a:rPr lang="fr-FR" dirty="0" err="1"/>
              <a:t>Backlog</a:t>
            </a:r>
            <a:r>
              <a:rPr lang="fr-FR" dirty="0"/>
              <a:t> Item</a:t>
            </a:r>
          </a:p>
        </p:txBody>
      </p:sp>
      <p:sp>
        <p:nvSpPr>
          <p:cNvPr id="8" name="Subtitle 2">
            <a:extLst>
              <a:ext uri="{FF2B5EF4-FFF2-40B4-BE49-F238E27FC236}">
                <a16:creationId xmlns:a16="http://schemas.microsoft.com/office/drawing/2014/main" id="{FBC0335F-DE08-412F-A73A-867BAF9C9A54}"/>
              </a:ext>
            </a:extLst>
          </p:cNvPr>
          <p:cNvSpPr>
            <a:spLocks noGrp="1"/>
          </p:cNvSpPr>
          <p:nvPr>
            <p:ph type="subTitle" idx="1"/>
          </p:nvPr>
        </p:nvSpPr>
        <p:spPr>
          <a:xfrm>
            <a:off x="533400" y="3228536"/>
            <a:ext cx="7854696" cy="1752600"/>
          </a:xfrm>
        </p:spPr>
        <p:txBody>
          <a:bodyPr/>
          <a:lstStyle/>
          <a:p>
            <a:pPr algn="l"/>
            <a:r>
              <a:rPr lang="fr-FR" dirty="0"/>
              <a:t>Suppression des caractéristiques des Items. </a:t>
            </a:r>
          </a:p>
        </p:txBody>
      </p:sp>
    </p:spTree>
    <p:extLst>
      <p:ext uri="{BB962C8B-B14F-4D97-AF65-F5344CB8AC3E}">
        <p14:creationId xmlns:p14="http://schemas.microsoft.com/office/powerpoint/2010/main" val="3616559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5920548-EC96-4B10-9EED-247105D1F77F}"/>
              </a:ext>
            </a:extLst>
          </p:cNvPr>
          <p:cNvSpPr>
            <a:spLocks noGrp="1"/>
          </p:cNvSpPr>
          <p:nvPr>
            <p:ph type="ctrTitle"/>
          </p:nvPr>
        </p:nvSpPr>
        <p:spPr>
          <a:xfrm>
            <a:off x="533400" y="1371600"/>
            <a:ext cx="7851648" cy="1828800"/>
          </a:xfrm>
        </p:spPr>
        <p:txBody>
          <a:bodyPr/>
          <a:lstStyle/>
          <a:p>
            <a:pPr algn="l"/>
            <a:r>
              <a:rPr lang="en-US" dirty="0"/>
              <a:t>Scrum 2020 : Le Product Goal</a:t>
            </a:r>
          </a:p>
        </p:txBody>
      </p:sp>
      <p:sp>
        <p:nvSpPr>
          <p:cNvPr id="10" name="Subtitle 2">
            <a:extLst>
              <a:ext uri="{FF2B5EF4-FFF2-40B4-BE49-F238E27FC236}">
                <a16:creationId xmlns:a16="http://schemas.microsoft.com/office/drawing/2014/main" id="{B1E5CF79-B640-48F2-A44C-0E80529559AC}"/>
              </a:ext>
            </a:extLst>
          </p:cNvPr>
          <p:cNvSpPr>
            <a:spLocks noGrp="1"/>
          </p:cNvSpPr>
          <p:nvPr>
            <p:ph type="subTitle" idx="1"/>
          </p:nvPr>
        </p:nvSpPr>
        <p:spPr>
          <a:xfrm>
            <a:off x="533400" y="3228536"/>
            <a:ext cx="7854696" cy="1752600"/>
          </a:xfrm>
        </p:spPr>
        <p:txBody>
          <a:bodyPr/>
          <a:lstStyle/>
          <a:p>
            <a:pPr algn="l"/>
            <a:r>
              <a:rPr lang="en-US" dirty="0"/>
              <a:t>Un engagement nouveau: </a:t>
            </a:r>
            <a:r>
              <a:rPr lang="en-US" dirty="0" err="1"/>
              <a:t>l’objectif</a:t>
            </a:r>
            <a:r>
              <a:rPr lang="en-US" dirty="0"/>
              <a:t> de </a:t>
            </a:r>
            <a:r>
              <a:rPr lang="en-US" dirty="0" err="1"/>
              <a:t>produit</a:t>
            </a:r>
            <a:endParaRPr lang="en-US" dirty="0"/>
          </a:p>
        </p:txBody>
      </p:sp>
    </p:spTree>
    <p:extLst>
      <p:ext uri="{BB962C8B-B14F-4D97-AF65-F5344CB8AC3E}">
        <p14:creationId xmlns:p14="http://schemas.microsoft.com/office/powerpoint/2010/main" val="38275349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Les exigences non-fonctionnelles </a:t>
            </a:r>
          </a:p>
        </p:txBody>
      </p:sp>
      <p:sp>
        <p:nvSpPr>
          <p:cNvPr id="4" name="ZoneTexte 3"/>
          <p:cNvSpPr txBox="1"/>
          <p:nvPr/>
        </p:nvSpPr>
        <p:spPr>
          <a:xfrm>
            <a:off x="357158" y="2214554"/>
            <a:ext cx="7858180" cy="2800767"/>
          </a:xfrm>
          <a:prstGeom prst="rect">
            <a:avLst/>
          </a:prstGeom>
          <a:noFill/>
        </p:spPr>
        <p:txBody>
          <a:bodyPr wrap="square" rtlCol="0">
            <a:spAutoFit/>
          </a:bodyPr>
          <a:lstStyle/>
          <a:p>
            <a:pPr>
              <a:buFont typeface="Arial" pitchFamily="34" charset="0"/>
              <a:buChar char="•"/>
            </a:pPr>
            <a:r>
              <a:rPr lang="fr-FR" sz="2200" dirty="0"/>
              <a:t>Intégrées à la vision du Produit</a:t>
            </a:r>
          </a:p>
          <a:p>
            <a:pPr>
              <a:buFont typeface="Arial" pitchFamily="34" charset="0"/>
              <a:buChar char="•"/>
            </a:pPr>
            <a:endParaRPr lang="fr-FR" sz="2200" dirty="0"/>
          </a:p>
          <a:p>
            <a:pPr>
              <a:buFont typeface="Arial" pitchFamily="34" charset="0"/>
              <a:buChar char="•"/>
            </a:pPr>
            <a:r>
              <a:rPr lang="fr-FR" sz="2200" dirty="0"/>
              <a:t>Listées dans le Product </a:t>
            </a:r>
            <a:r>
              <a:rPr lang="fr-FR" sz="2200" dirty="0" err="1"/>
              <a:t>Backlog</a:t>
            </a:r>
            <a:endParaRPr lang="fr-FR" sz="2200" dirty="0"/>
          </a:p>
          <a:p>
            <a:pPr lvl="1">
              <a:buFont typeface="Arial" pitchFamily="34" charset="0"/>
              <a:buChar char="•"/>
            </a:pPr>
            <a:endParaRPr lang="fr-FR" sz="2200" dirty="0"/>
          </a:p>
          <a:p>
            <a:pPr>
              <a:buFont typeface="Arial" pitchFamily="34" charset="0"/>
              <a:buChar char="•"/>
            </a:pPr>
            <a:r>
              <a:rPr lang="fr-FR" sz="2200" dirty="0"/>
              <a:t>Formalisées dans la story comme critère d’acceptation</a:t>
            </a:r>
          </a:p>
          <a:p>
            <a:pPr>
              <a:buFont typeface="Arial" pitchFamily="34" charset="0"/>
              <a:buChar char="•"/>
            </a:pPr>
            <a:endParaRPr lang="fr-FR" sz="2200" dirty="0"/>
          </a:p>
          <a:p>
            <a:pPr>
              <a:buFont typeface="Arial" pitchFamily="34" charset="0"/>
              <a:buChar char="•"/>
            </a:pPr>
            <a:r>
              <a:rPr lang="fr-FR" sz="2200" dirty="0"/>
              <a:t>Listées dans la Définition du Fini</a:t>
            </a:r>
          </a:p>
          <a:p>
            <a:pPr lvl="1">
              <a:buNone/>
            </a:pPr>
            <a:endParaRPr lang="fr-FR" sz="2200" b="1"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Conseil pour formaliser le besoin</a:t>
            </a:r>
          </a:p>
        </p:txBody>
      </p:sp>
      <p:sp>
        <p:nvSpPr>
          <p:cNvPr id="3" name="Espace réservé du contenu 2"/>
          <p:cNvSpPr>
            <a:spLocks noGrp="1"/>
          </p:cNvSpPr>
          <p:nvPr>
            <p:ph idx="1"/>
          </p:nvPr>
        </p:nvSpPr>
        <p:spPr>
          <a:xfrm>
            <a:off x="457200" y="1571612"/>
            <a:ext cx="8229600" cy="4752988"/>
          </a:xfrm>
        </p:spPr>
        <p:txBody>
          <a:bodyPr/>
          <a:lstStyle/>
          <a:p>
            <a:pPr>
              <a:buNone/>
            </a:pPr>
            <a:r>
              <a:rPr lang="fr-FR" dirty="0"/>
              <a:t>Le Critère INVEST</a:t>
            </a:r>
          </a:p>
          <a:p>
            <a:pPr>
              <a:buNone/>
            </a:pPr>
            <a:endParaRPr lang="fr-FR" dirty="0"/>
          </a:p>
          <a:p>
            <a:pPr>
              <a:buNone/>
            </a:pPr>
            <a:endParaRPr lang="fr-FR" dirty="0"/>
          </a:p>
          <a:p>
            <a:pPr>
              <a:buNone/>
            </a:pPr>
            <a:endParaRPr lang="fr-FR" dirty="0"/>
          </a:p>
        </p:txBody>
      </p:sp>
      <p:graphicFrame>
        <p:nvGraphicFramePr>
          <p:cNvPr id="4" name="Tableau 3"/>
          <p:cNvGraphicFramePr>
            <a:graphicFrameLocks noGrp="1"/>
          </p:cNvGraphicFramePr>
          <p:nvPr/>
        </p:nvGraphicFramePr>
        <p:xfrm>
          <a:off x="2357422" y="2285992"/>
          <a:ext cx="3964809" cy="4131613"/>
        </p:xfrm>
        <a:graphic>
          <a:graphicData uri="http://schemas.openxmlformats.org/drawingml/2006/table">
            <a:tbl>
              <a:tblPr firstRow="1" bandRow="1">
                <a:tableStyleId>{5C22544A-7EE6-4342-B048-85BDC9FD1C3A}</a:tableStyleId>
              </a:tblPr>
              <a:tblGrid>
                <a:gridCol w="3964809">
                  <a:extLst>
                    <a:ext uri="{9D8B030D-6E8A-4147-A177-3AD203B41FA5}">
                      <a16:colId xmlns:a16="http://schemas.microsoft.com/office/drawing/2014/main" val="20000"/>
                    </a:ext>
                  </a:extLst>
                </a:gridCol>
              </a:tblGrid>
              <a:tr h="437558">
                <a:tc>
                  <a:txBody>
                    <a:bodyPr/>
                    <a:lstStyle/>
                    <a:p>
                      <a:r>
                        <a:rPr kumimoji="0" lang="fr-FR" sz="1800" b="1" kern="1200" baseline="0" dirty="0">
                          <a:solidFill>
                            <a:schemeClr val="lt1"/>
                          </a:solidFill>
                          <a:latin typeface="+mn-lt"/>
                          <a:ea typeface="+mn-ea"/>
                          <a:cs typeface="+mn-cs"/>
                        </a:rPr>
                        <a:t>I –Independent	</a:t>
                      </a:r>
                      <a:endParaRPr lang="fr-FR" dirty="0"/>
                    </a:p>
                  </a:txBody>
                  <a:tcPr/>
                </a:tc>
                <a:extLst>
                  <a:ext uri="{0D108BD9-81ED-4DB2-BD59-A6C34878D82A}">
                    <a16:rowId xmlns:a16="http://schemas.microsoft.com/office/drawing/2014/main" val="10000"/>
                  </a:ext>
                </a:extLst>
              </a:tr>
              <a:tr h="751375">
                <a:tc>
                  <a:txBody>
                    <a:bodyPr/>
                    <a:lstStyle/>
                    <a:p>
                      <a:r>
                        <a:rPr kumimoji="0" lang="fr-FR" sz="1800" kern="1200" baseline="0" dirty="0">
                          <a:solidFill>
                            <a:schemeClr val="dk1"/>
                          </a:solidFill>
                          <a:latin typeface="+mn-lt"/>
                          <a:ea typeface="+mn-ea"/>
                          <a:cs typeface="+mn-cs"/>
                        </a:rPr>
                        <a:t>N -</a:t>
                      </a:r>
                      <a:r>
                        <a:rPr kumimoji="0" lang="fr-FR" sz="1800" kern="1200" baseline="0" dirty="0" err="1">
                          <a:solidFill>
                            <a:schemeClr val="dk1"/>
                          </a:solidFill>
                          <a:latin typeface="+mn-lt"/>
                          <a:ea typeface="+mn-ea"/>
                          <a:cs typeface="+mn-cs"/>
                        </a:rPr>
                        <a:t>Negotiable</a:t>
                      </a:r>
                      <a:r>
                        <a:rPr kumimoji="0" lang="fr-FR" sz="1800" kern="1200" baseline="0" dirty="0">
                          <a:solidFill>
                            <a:schemeClr val="dk1"/>
                          </a:solidFill>
                          <a:latin typeface="+mn-lt"/>
                          <a:ea typeface="+mn-ea"/>
                          <a:cs typeface="+mn-cs"/>
                        </a:rPr>
                        <a:t>	</a:t>
                      </a:r>
                    </a:p>
                  </a:txBody>
                  <a:tcPr/>
                </a:tc>
                <a:extLst>
                  <a:ext uri="{0D108BD9-81ED-4DB2-BD59-A6C34878D82A}">
                    <a16:rowId xmlns:a16="http://schemas.microsoft.com/office/drawing/2014/main" val="10001"/>
                  </a:ext>
                </a:extLst>
              </a:tr>
              <a:tr h="508996">
                <a:tc>
                  <a:txBody>
                    <a:bodyPr/>
                    <a:lstStyle/>
                    <a:p>
                      <a:r>
                        <a:rPr kumimoji="0" lang="fr-FR" sz="1800" kern="1200" baseline="0" dirty="0">
                          <a:solidFill>
                            <a:schemeClr val="dk1"/>
                          </a:solidFill>
                          <a:latin typeface="+mn-lt"/>
                          <a:ea typeface="+mn-ea"/>
                          <a:cs typeface="+mn-cs"/>
                        </a:rPr>
                        <a:t>V -</a:t>
                      </a:r>
                      <a:r>
                        <a:rPr kumimoji="0" lang="fr-FR" sz="1800" kern="1200" baseline="0" dirty="0" err="1">
                          <a:solidFill>
                            <a:schemeClr val="dk1"/>
                          </a:solidFill>
                          <a:latin typeface="+mn-lt"/>
                          <a:ea typeface="+mn-ea"/>
                          <a:cs typeface="+mn-cs"/>
                        </a:rPr>
                        <a:t>Valuable</a:t>
                      </a:r>
                      <a:r>
                        <a:rPr kumimoji="0" lang="fr-FR" sz="1800" kern="1200" baseline="0" dirty="0">
                          <a:solidFill>
                            <a:schemeClr val="dk1"/>
                          </a:solidFill>
                          <a:latin typeface="+mn-lt"/>
                          <a:ea typeface="+mn-ea"/>
                          <a:cs typeface="+mn-cs"/>
                        </a:rPr>
                        <a:t>	</a:t>
                      </a:r>
                    </a:p>
                    <a:p>
                      <a:endParaRPr lang="fr-FR" dirty="0"/>
                    </a:p>
                  </a:txBody>
                  <a:tcPr/>
                </a:tc>
                <a:extLst>
                  <a:ext uri="{0D108BD9-81ED-4DB2-BD59-A6C34878D82A}">
                    <a16:rowId xmlns:a16="http://schemas.microsoft.com/office/drawing/2014/main" val="10002"/>
                  </a:ext>
                </a:extLst>
              </a:tr>
              <a:tr h="751375">
                <a:tc>
                  <a:txBody>
                    <a:bodyPr/>
                    <a:lstStyle/>
                    <a:p>
                      <a:r>
                        <a:rPr kumimoji="0" lang="fr-FR" sz="1800" kern="1200" baseline="0" dirty="0">
                          <a:solidFill>
                            <a:schemeClr val="dk1"/>
                          </a:solidFill>
                          <a:latin typeface="+mn-lt"/>
                          <a:ea typeface="+mn-ea"/>
                          <a:cs typeface="+mn-cs"/>
                        </a:rPr>
                        <a:t>E -Estimable	</a:t>
                      </a:r>
                    </a:p>
                    <a:p>
                      <a:endParaRPr lang="fr-FR" dirty="0"/>
                    </a:p>
                  </a:txBody>
                  <a:tcPr/>
                </a:tc>
                <a:extLst>
                  <a:ext uri="{0D108BD9-81ED-4DB2-BD59-A6C34878D82A}">
                    <a16:rowId xmlns:a16="http://schemas.microsoft.com/office/drawing/2014/main" val="10003"/>
                  </a:ext>
                </a:extLst>
              </a:tr>
              <a:tr h="799850">
                <a:tc>
                  <a:txBody>
                    <a:bodyPr/>
                    <a:lstStyle/>
                    <a:p>
                      <a:r>
                        <a:rPr kumimoji="0" lang="fr-FR" sz="1800" kern="1200" baseline="0" dirty="0">
                          <a:solidFill>
                            <a:schemeClr val="dk1"/>
                          </a:solidFill>
                          <a:latin typeface="+mn-lt"/>
                          <a:ea typeface="+mn-ea"/>
                          <a:cs typeface="+mn-cs"/>
                        </a:rPr>
                        <a:t>S - Small </a:t>
                      </a:r>
                    </a:p>
                    <a:p>
                      <a:endParaRPr lang="fr-FR" dirty="0"/>
                    </a:p>
                  </a:txBody>
                  <a:tcPr/>
                </a:tc>
                <a:extLst>
                  <a:ext uri="{0D108BD9-81ED-4DB2-BD59-A6C34878D82A}">
                    <a16:rowId xmlns:a16="http://schemas.microsoft.com/office/drawing/2014/main" val="10004"/>
                  </a:ext>
                </a:extLst>
              </a:tr>
              <a:tr h="751375">
                <a:tc>
                  <a:txBody>
                    <a:bodyPr/>
                    <a:lstStyle/>
                    <a:p>
                      <a:r>
                        <a:rPr kumimoji="0" lang="fr-FR" sz="1800" kern="1200" baseline="0" dirty="0">
                          <a:solidFill>
                            <a:schemeClr val="dk1"/>
                          </a:solidFill>
                          <a:latin typeface="+mn-lt"/>
                          <a:ea typeface="+mn-ea"/>
                          <a:cs typeface="+mn-cs"/>
                        </a:rPr>
                        <a:t>T -Testable	</a:t>
                      </a:r>
                    </a:p>
                    <a:p>
                      <a:endParaRPr lang="fr-FR"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Conseil pour formaliser le besoin</a:t>
            </a:r>
          </a:p>
        </p:txBody>
      </p:sp>
      <p:sp>
        <p:nvSpPr>
          <p:cNvPr id="3" name="Espace réservé du contenu 2"/>
          <p:cNvSpPr>
            <a:spLocks noGrp="1"/>
          </p:cNvSpPr>
          <p:nvPr>
            <p:ph idx="1"/>
          </p:nvPr>
        </p:nvSpPr>
        <p:spPr>
          <a:xfrm>
            <a:off x="457200" y="1500174"/>
            <a:ext cx="8229600" cy="4824426"/>
          </a:xfrm>
        </p:spPr>
        <p:txBody>
          <a:bodyPr>
            <a:normAutofit/>
          </a:bodyPr>
          <a:lstStyle/>
          <a:p>
            <a:pPr>
              <a:buNone/>
            </a:pPr>
            <a:r>
              <a:rPr lang="fr-FR" dirty="0"/>
              <a:t>La règle des 3C</a:t>
            </a:r>
          </a:p>
          <a:p>
            <a:pPr>
              <a:buNone/>
            </a:pPr>
            <a:endParaRPr lang="fr-FR" dirty="0"/>
          </a:p>
          <a:p>
            <a:pPr>
              <a:buNone/>
            </a:pPr>
            <a:endParaRPr lang="fr-FR" dirty="0"/>
          </a:p>
          <a:p>
            <a:pPr>
              <a:buNone/>
            </a:pPr>
            <a:endParaRPr lang="fr-FR" dirty="0"/>
          </a:p>
          <a:p>
            <a:pPr>
              <a:buNone/>
            </a:pPr>
            <a:endParaRPr lang="fr-FR" dirty="0"/>
          </a:p>
          <a:p>
            <a:pPr>
              <a:buNone/>
            </a:pPr>
            <a:endParaRPr lang="fr-FR" dirty="0"/>
          </a:p>
          <a:p>
            <a:endParaRPr lang="fr-FR" dirty="0"/>
          </a:p>
          <a:p>
            <a:endParaRPr lang="fr-FR" dirty="0"/>
          </a:p>
          <a:p>
            <a:pPr>
              <a:buNone/>
            </a:pPr>
            <a:endParaRPr lang="fr-FR" dirty="0"/>
          </a:p>
        </p:txBody>
      </p:sp>
      <p:graphicFrame>
        <p:nvGraphicFramePr>
          <p:cNvPr id="4" name="Tableau 3"/>
          <p:cNvGraphicFramePr>
            <a:graphicFrameLocks noGrp="1"/>
          </p:cNvGraphicFramePr>
          <p:nvPr/>
        </p:nvGraphicFramePr>
        <p:xfrm>
          <a:off x="2357422" y="2786058"/>
          <a:ext cx="3893371" cy="1920240"/>
        </p:xfrm>
        <a:graphic>
          <a:graphicData uri="http://schemas.openxmlformats.org/drawingml/2006/table">
            <a:tbl>
              <a:tblPr firstRow="1" bandRow="1">
                <a:tableStyleId>{5C22544A-7EE6-4342-B048-85BDC9FD1C3A}</a:tableStyleId>
              </a:tblPr>
              <a:tblGrid>
                <a:gridCol w="3893371">
                  <a:extLst>
                    <a:ext uri="{9D8B030D-6E8A-4147-A177-3AD203B41FA5}">
                      <a16:colId xmlns:a16="http://schemas.microsoft.com/office/drawing/2014/main" val="20000"/>
                    </a:ext>
                  </a:extLst>
                </a:gridCol>
              </a:tblGrid>
              <a:tr h="370840">
                <a:tc>
                  <a:txBody>
                    <a:bodyPr/>
                    <a:lstStyle/>
                    <a:p>
                      <a:endParaRPr kumimoji="0" lang="fr-FR" sz="1200" b="1" kern="1200" baseline="0" dirty="0">
                        <a:solidFill>
                          <a:schemeClr val="lt1"/>
                        </a:solidFill>
                        <a:latin typeface="+mn-lt"/>
                        <a:ea typeface="+mn-ea"/>
                        <a:cs typeface="+mn-cs"/>
                      </a:endParaRPr>
                    </a:p>
                    <a:p>
                      <a:r>
                        <a:rPr kumimoji="0" lang="fr-FR" sz="1200" b="1" kern="1200" baseline="0" dirty="0">
                          <a:solidFill>
                            <a:schemeClr val="lt1"/>
                          </a:solidFill>
                          <a:latin typeface="+mn-lt"/>
                          <a:ea typeface="+mn-ea"/>
                          <a:cs typeface="+mn-cs"/>
                        </a:rPr>
                        <a:t>CARD	</a:t>
                      </a:r>
                    </a:p>
                    <a:p>
                      <a:endParaRPr lang="fr-FR" sz="1200" dirty="0"/>
                    </a:p>
                  </a:txBody>
                  <a:tcPr/>
                </a:tc>
                <a:extLst>
                  <a:ext uri="{0D108BD9-81ED-4DB2-BD59-A6C34878D82A}">
                    <a16:rowId xmlns:a16="http://schemas.microsoft.com/office/drawing/2014/main" val="10000"/>
                  </a:ext>
                </a:extLst>
              </a:tr>
              <a:tr h="370840">
                <a:tc>
                  <a:txBody>
                    <a:bodyPr/>
                    <a:lstStyle/>
                    <a:p>
                      <a:endParaRPr kumimoji="0" lang="fr-FR" sz="1200" kern="1200" baseline="0" dirty="0">
                        <a:solidFill>
                          <a:schemeClr val="dk1"/>
                        </a:solidFill>
                        <a:latin typeface="+mn-lt"/>
                        <a:ea typeface="+mn-ea"/>
                        <a:cs typeface="+mn-cs"/>
                      </a:endParaRPr>
                    </a:p>
                    <a:p>
                      <a:r>
                        <a:rPr kumimoji="0" lang="fr-FR" sz="1200" kern="1200" baseline="0" dirty="0">
                          <a:solidFill>
                            <a:schemeClr val="dk1"/>
                          </a:solidFill>
                          <a:latin typeface="+mn-lt"/>
                          <a:ea typeface="+mn-ea"/>
                          <a:cs typeface="+mn-cs"/>
                        </a:rPr>
                        <a:t>CONVERSATION	</a:t>
                      </a:r>
                    </a:p>
                    <a:p>
                      <a:endParaRPr lang="fr-FR" sz="1200" dirty="0"/>
                    </a:p>
                  </a:txBody>
                  <a:tcPr/>
                </a:tc>
                <a:extLst>
                  <a:ext uri="{0D108BD9-81ED-4DB2-BD59-A6C34878D82A}">
                    <a16:rowId xmlns:a16="http://schemas.microsoft.com/office/drawing/2014/main" val="10001"/>
                  </a:ext>
                </a:extLst>
              </a:tr>
              <a:tr h="370840">
                <a:tc>
                  <a:txBody>
                    <a:bodyPr/>
                    <a:lstStyle/>
                    <a:p>
                      <a:endParaRPr kumimoji="0" lang="fr-FR" sz="1200" kern="1200" baseline="0" dirty="0">
                        <a:solidFill>
                          <a:schemeClr val="dk1"/>
                        </a:solidFill>
                        <a:latin typeface="+mn-lt"/>
                        <a:ea typeface="+mn-ea"/>
                        <a:cs typeface="+mn-cs"/>
                      </a:endParaRPr>
                    </a:p>
                    <a:p>
                      <a:r>
                        <a:rPr kumimoji="0" lang="fr-FR" sz="1200" kern="1200" baseline="0" dirty="0">
                          <a:solidFill>
                            <a:schemeClr val="dk1"/>
                          </a:solidFill>
                          <a:latin typeface="+mn-lt"/>
                          <a:ea typeface="+mn-ea"/>
                          <a:cs typeface="+mn-cs"/>
                        </a:rPr>
                        <a:t>CONFIRMATION	</a:t>
                      </a:r>
                    </a:p>
                    <a:p>
                      <a:endParaRPr lang="fr-FR" sz="1200"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428604"/>
            <a:ext cx="8229600" cy="796086"/>
          </a:xfrm>
        </p:spPr>
        <p:txBody>
          <a:bodyPr>
            <a:normAutofit fontScale="90000"/>
          </a:bodyPr>
          <a:lstStyle/>
          <a:p>
            <a:r>
              <a:rPr lang="fr-FR" dirty="0" err="1"/>
              <a:t>Definition</a:t>
            </a:r>
            <a:r>
              <a:rPr lang="fr-FR" dirty="0"/>
              <a:t> of </a:t>
            </a:r>
            <a:r>
              <a:rPr lang="fr-FR" dirty="0" err="1"/>
              <a:t>ready</a:t>
            </a:r>
            <a:r>
              <a:rPr lang="fr-FR" dirty="0"/>
              <a:t> (DOR)</a:t>
            </a:r>
          </a:p>
        </p:txBody>
      </p:sp>
      <p:sp>
        <p:nvSpPr>
          <p:cNvPr id="3" name="Espace réservé du contenu 2"/>
          <p:cNvSpPr>
            <a:spLocks noGrp="1"/>
          </p:cNvSpPr>
          <p:nvPr>
            <p:ph idx="1"/>
          </p:nvPr>
        </p:nvSpPr>
        <p:spPr>
          <a:xfrm>
            <a:off x="457200" y="1500174"/>
            <a:ext cx="8229600" cy="4824426"/>
          </a:xfrm>
        </p:spPr>
        <p:txBody>
          <a:bodyPr/>
          <a:lstStyle/>
          <a:p>
            <a:r>
              <a:rPr lang="fr-FR" dirty="0"/>
              <a:t>Interdite par Scrum.org</a:t>
            </a:r>
          </a:p>
        </p:txBody>
      </p:sp>
      <p:pic>
        <p:nvPicPr>
          <p:cNvPr id="2050" name="Picture 2" descr="C:\Users\Tim\Desktop\formation\Formation Agile\Formation Agile moi\image\ReadyDone.png"/>
          <p:cNvPicPr>
            <a:picLocks noChangeAspect="1" noChangeArrowheads="1"/>
          </p:cNvPicPr>
          <p:nvPr/>
        </p:nvPicPr>
        <p:blipFill>
          <a:blip r:embed="rId2"/>
          <a:srcRect/>
          <a:stretch>
            <a:fillRect/>
          </a:stretch>
        </p:blipFill>
        <p:spPr bwMode="auto">
          <a:xfrm>
            <a:off x="500034" y="2214553"/>
            <a:ext cx="8001056" cy="3235247"/>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idx="1"/>
          </p:nvPr>
        </p:nvPicPr>
        <p:blipFill>
          <a:blip r:embed="rId2"/>
          <a:srcRect/>
          <a:stretch>
            <a:fillRect/>
          </a:stretch>
        </p:blipFill>
        <p:spPr bwMode="auto">
          <a:xfrm>
            <a:off x="-1" y="0"/>
            <a:ext cx="9304095" cy="6858000"/>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867524"/>
          </a:xfrm>
        </p:spPr>
        <p:txBody>
          <a:bodyPr/>
          <a:lstStyle/>
          <a:p>
            <a:r>
              <a:rPr lang="fr-FR" dirty="0" err="1"/>
              <a:t>Pimp</a:t>
            </a:r>
            <a:r>
              <a:rPr lang="fr-FR" dirty="0"/>
              <a:t> </a:t>
            </a:r>
            <a:r>
              <a:rPr lang="fr-FR" dirty="0" err="1"/>
              <a:t>My</a:t>
            </a:r>
            <a:r>
              <a:rPr lang="fr-FR" dirty="0"/>
              <a:t> </a:t>
            </a:r>
            <a:r>
              <a:rPr lang="fr-FR" dirty="0" err="1"/>
              <a:t>Clock</a:t>
            </a:r>
            <a:endParaRPr lang="fr-FR" dirty="0"/>
          </a:p>
        </p:txBody>
      </p:sp>
      <p:sp>
        <p:nvSpPr>
          <p:cNvPr id="3" name="Espace réservé du contenu 2"/>
          <p:cNvSpPr>
            <a:spLocks noGrp="1"/>
          </p:cNvSpPr>
          <p:nvPr>
            <p:ph idx="1"/>
          </p:nvPr>
        </p:nvSpPr>
        <p:spPr>
          <a:xfrm>
            <a:off x="457200" y="1571612"/>
            <a:ext cx="8229600" cy="4752988"/>
          </a:xfrm>
        </p:spPr>
        <p:txBody>
          <a:bodyPr/>
          <a:lstStyle/>
          <a:p>
            <a:pPr>
              <a:buNone/>
            </a:pPr>
            <a:r>
              <a:rPr lang="fr-FR" dirty="0"/>
              <a:t>Nous somme en 1980. </a:t>
            </a:r>
          </a:p>
          <a:p>
            <a:pPr>
              <a:buNone/>
            </a:pPr>
            <a:r>
              <a:rPr lang="fr-FR" dirty="0"/>
              <a:t>Il n’existe jusque là que des réveils à aiguilles. </a:t>
            </a:r>
          </a:p>
          <a:p>
            <a:pPr>
              <a:buNone/>
            </a:pPr>
            <a:r>
              <a:rPr lang="fr-FR" dirty="0"/>
              <a:t>L’écran numérique est créé depuis peu. </a:t>
            </a:r>
          </a:p>
          <a:p>
            <a:pPr>
              <a:buNone/>
            </a:pPr>
            <a:r>
              <a:rPr lang="fr-FR" dirty="0"/>
              <a:t>Un boitier avec DEUX BOUTONS et un écran est transmis. </a:t>
            </a:r>
          </a:p>
          <a:p>
            <a:pPr>
              <a:buNone/>
            </a:pPr>
            <a:endParaRPr lang="fr-FR" dirty="0"/>
          </a:p>
          <a:p>
            <a:pPr>
              <a:buNone/>
            </a:pPr>
            <a:r>
              <a:rPr lang="fr-FR" dirty="0"/>
              <a:t>Faire la Release 1 : le MVP</a:t>
            </a:r>
          </a:p>
          <a:p>
            <a:pPr>
              <a:buNone/>
            </a:pPr>
            <a:r>
              <a:rPr lang="fr-FR" dirty="0"/>
              <a:t>Faire la Release 2 : </a:t>
            </a:r>
            <a:r>
              <a:rPr lang="fr-FR" dirty="0" err="1"/>
              <a:t>What</a:t>
            </a:r>
            <a:r>
              <a:rPr lang="fr-FR" dirty="0"/>
              <a:t> </a:t>
            </a:r>
            <a:r>
              <a:rPr lang="fr-FR" dirty="0" err="1"/>
              <a:t>we</a:t>
            </a:r>
            <a:r>
              <a:rPr lang="fr-FR" dirty="0"/>
              <a:t> </a:t>
            </a:r>
            <a:r>
              <a:rPr lang="fr-FR" dirty="0" err="1"/>
              <a:t>should</a:t>
            </a:r>
            <a:r>
              <a:rPr lang="fr-FR" dirty="0"/>
              <a:t> do</a:t>
            </a:r>
          </a:p>
          <a:p>
            <a:pPr>
              <a:buNone/>
            </a:pPr>
            <a:r>
              <a:rPr lang="fr-FR" dirty="0"/>
              <a:t>Faire la Release 3 : le </a:t>
            </a:r>
            <a:r>
              <a:rPr lang="fr-FR" dirty="0" err="1"/>
              <a:t>nice</a:t>
            </a:r>
            <a:r>
              <a:rPr lang="fr-FR" dirty="0"/>
              <a:t> to have </a:t>
            </a:r>
          </a:p>
        </p:txBody>
      </p:sp>
      <p:pic>
        <p:nvPicPr>
          <p:cNvPr id="7170" name="Picture 2" descr="C:\Users\Tim\Desktop\formation agile\Formation Agile moi\image\13780007_01_001_01.jpg"/>
          <p:cNvPicPr>
            <a:picLocks noChangeAspect="1" noChangeArrowheads="1"/>
          </p:cNvPicPr>
          <p:nvPr/>
        </p:nvPicPr>
        <p:blipFill>
          <a:blip r:embed="rId2"/>
          <a:srcRect/>
          <a:stretch>
            <a:fillRect/>
          </a:stretch>
        </p:blipFill>
        <p:spPr bwMode="auto">
          <a:xfrm>
            <a:off x="6500826" y="3786190"/>
            <a:ext cx="1952625" cy="2657475"/>
          </a:xfrm>
          <a:prstGeom prst="rect">
            <a:avLst/>
          </a:prstGeom>
          <a:noFill/>
        </p:spPr>
      </p:pic>
      <p:pic>
        <p:nvPicPr>
          <p:cNvPr id="7171" name="Picture 3" descr="C:\Users\Tim\Desktop\formation agile\Formation Agile moi\image\47779-z.jpg"/>
          <p:cNvPicPr>
            <a:picLocks noChangeAspect="1" noChangeArrowheads="1"/>
          </p:cNvPicPr>
          <p:nvPr/>
        </p:nvPicPr>
        <p:blipFill>
          <a:blip r:embed="rId3" cstate="print"/>
          <a:srcRect/>
          <a:stretch>
            <a:fillRect/>
          </a:stretch>
        </p:blipFill>
        <p:spPr bwMode="auto">
          <a:xfrm>
            <a:off x="7215206" y="1500174"/>
            <a:ext cx="1474779" cy="147477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L’évolution technologique </a:t>
            </a:r>
          </a:p>
        </p:txBody>
      </p:sp>
      <p:sp>
        <p:nvSpPr>
          <p:cNvPr id="3" name="Espace réservé du contenu 2"/>
          <p:cNvSpPr>
            <a:spLocks noGrp="1"/>
          </p:cNvSpPr>
          <p:nvPr>
            <p:ph idx="1"/>
          </p:nvPr>
        </p:nvSpPr>
        <p:spPr/>
        <p:txBody>
          <a:bodyPr/>
          <a:lstStyle/>
          <a:p>
            <a:r>
              <a:rPr lang="fr-FR" dirty="0"/>
              <a:t>Loi de Moore </a:t>
            </a:r>
          </a:p>
          <a:p>
            <a:pPr>
              <a:buNone/>
            </a:pPr>
            <a:endParaRPr lang="fr-FR" dirty="0"/>
          </a:p>
          <a:p>
            <a:pPr>
              <a:buNone/>
            </a:pPr>
            <a:endParaRPr lang="fr-FR" dirty="0"/>
          </a:p>
          <a:p>
            <a:pPr>
              <a:buNone/>
            </a:pPr>
            <a:endParaRPr lang="fr-FR" dirty="0"/>
          </a:p>
          <a:p>
            <a:pPr>
              <a:buNone/>
            </a:pPr>
            <a:endParaRPr lang="fr-FR" dirty="0"/>
          </a:p>
        </p:txBody>
      </p:sp>
      <p:pic>
        <p:nvPicPr>
          <p:cNvPr id="2050" name="Picture 2" descr="C:\Users\Tim\Desktop\formation agile\Formation Agile moi\image\Loi_de_Moore.png"/>
          <p:cNvPicPr>
            <a:picLocks noChangeAspect="1" noChangeArrowheads="1"/>
          </p:cNvPicPr>
          <p:nvPr/>
        </p:nvPicPr>
        <p:blipFill>
          <a:blip r:embed="rId2"/>
          <a:srcRect/>
          <a:stretch>
            <a:fillRect/>
          </a:stretch>
        </p:blipFill>
        <p:spPr bwMode="auto">
          <a:xfrm>
            <a:off x="1000100" y="2571744"/>
            <a:ext cx="5452148" cy="3786214"/>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Autofit/>
          </a:bodyPr>
          <a:lstStyle/>
          <a:p>
            <a:r>
              <a:rPr lang="fr-FR" sz="4000" dirty="0"/>
              <a:t>Différents niveaux de vision de produit </a:t>
            </a:r>
          </a:p>
        </p:txBody>
      </p:sp>
      <p:graphicFrame>
        <p:nvGraphicFramePr>
          <p:cNvPr id="4" name="Espace réservé du contenu 3"/>
          <p:cNvGraphicFramePr>
            <a:graphicFrameLocks noGrp="1"/>
          </p:cNvGraphicFramePr>
          <p:nvPr>
            <p:ph idx="1"/>
          </p:nvPr>
        </p:nvGraphicFramePr>
        <p:xfrm>
          <a:off x="142844" y="2071678"/>
          <a:ext cx="6000792" cy="3643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p:cNvSpPr txBox="1"/>
          <p:nvPr/>
        </p:nvSpPr>
        <p:spPr>
          <a:xfrm>
            <a:off x="4000496" y="2143116"/>
            <a:ext cx="2000264" cy="369332"/>
          </a:xfrm>
          <a:prstGeom prst="rect">
            <a:avLst/>
          </a:prstGeom>
          <a:noFill/>
        </p:spPr>
        <p:txBody>
          <a:bodyPr wrap="square" rtlCol="0">
            <a:spAutoFit/>
          </a:bodyPr>
          <a:lstStyle/>
          <a:p>
            <a:r>
              <a:rPr lang="fr-FR" dirty="0">
                <a:solidFill>
                  <a:srgbClr val="0070C0"/>
                </a:solidFill>
              </a:rPr>
              <a:t>Itération 1 à n</a:t>
            </a:r>
          </a:p>
        </p:txBody>
      </p:sp>
      <p:sp>
        <p:nvSpPr>
          <p:cNvPr id="6" name="ZoneTexte 5"/>
          <p:cNvSpPr txBox="1"/>
          <p:nvPr/>
        </p:nvSpPr>
        <p:spPr>
          <a:xfrm>
            <a:off x="5214942" y="3214686"/>
            <a:ext cx="2674258" cy="646331"/>
          </a:xfrm>
          <a:prstGeom prst="rect">
            <a:avLst/>
          </a:prstGeom>
          <a:noFill/>
        </p:spPr>
        <p:txBody>
          <a:bodyPr wrap="none" rtlCol="0">
            <a:spAutoFit/>
          </a:bodyPr>
          <a:lstStyle/>
          <a:p>
            <a:r>
              <a:rPr lang="fr-FR" dirty="0">
                <a:solidFill>
                  <a:srgbClr val="00B050"/>
                </a:solidFill>
              </a:rPr>
              <a:t>Itération 0 du projet</a:t>
            </a:r>
          </a:p>
          <a:p>
            <a:r>
              <a:rPr lang="fr-FR" dirty="0">
                <a:solidFill>
                  <a:srgbClr val="00B050"/>
                </a:solidFill>
              </a:rPr>
              <a:t>(interdite par Scrum.org)</a:t>
            </a:r>
          </a:p>
        </p:txBody>
      </p:sp>
      <p:sp>
        <p:nvSpPr>
          <p:cNvPr id="7" name="ZoneTexte 6"/>
          <p:cNvSpPr txBox="1"/>
          <p:nvPr/>
        </p:nvSpPr>
        <p:spPr>
          <a:xfrm>
            <a:off x="6500826" y="4714884"/>
            <a:ext cx="1415644" cy="369332"/>
          </a:xfrm>
          <a:prstGeom prst="rect">
            <a:avLst/>
          </a:prstGeom>
          <a:noFill/>
        </p:spPr>
        <p:txBody>
          <a:bodyPr wrap="none" rtlCol="0">
            <a:spAutoFit/>
          </a:bodyPr>
          <a:lstStyle/>
          <a:p>
            <a:r>
              <a:rPr lang="fr-FR" dirty="0">
                <a:solidFill>
                  <a:srgbClr val="FF0000"/>
                </a:solidFill>
              </a:rPr>
              <a:t>Avant Projet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Quelques repères de taille</a:t>
            </a:r>
          </a:p>
        </p:txBody>
      </p:sp>
      <p:sp>
        <p:nvSpPr>
          <p:cNvPr id="3" name="Espace réservé du contenu 2"/>
          <p:cNvSpPr>
            <a:spLocks noGrp="1"/>
          </p:cNvSpPr>
          <p:nvPr>
            <p:ph idx="1"/>
          </p:nvPr>
        </p:nvSpPr>
        <p:spPr/>
        <p:txBody>
          <a:bodyPr/>
          <a:lstStyle/>
          <a:p>
            <a:r>
              <a:rPr lang="fr-FR" sz="2000" dirty="0"/>
              <a:t>On peut répartir les éléments du </a:t>
            </a:r>
            <a:r>
              <a:rPr lang="fr-FR" sz="2000" b="1" dirty="0" err="1"/>
              <a:t>Backlog</a:t>
            </a:r>
            <a:r>
              <a:rPr lang="fr-FR" sz="2000" b="1" dirty="0"/>
              <a:t> Produit selon des fonctions ou thèmes, eux-mêmes faisant partie d’Epics….</a:t>
            </a:r>
          </a:p>
          <a:p>
            <a:pPr>
              <a:buNone/>
            </a:pPr>
            <a:endParaRPr lang="fr-FR" b="1" dirty="0"/>
          </a:p>
          <a:p>
            <a:endParaRPr lang="fr-FR" dirty="0"/>
          </a:p>
        </p:txBody>
      </p:sp>
      <p:graphicFrame>
        <p:nvGraphicFramePr>
          <p:cNvPr id="4" name="Tableau 3"/>
          <p:cNvGraphicFramePr>
            <a:graphicFrameLocks noGrp="1"/>
          </p:cNvGraphicFramePr>
          <p:nvPr/>
        </p:nvGraphicFramePr>
        <p:xfrm>
          <a:off x="214283" y="3643314"/>
          <a:ext cx="8572527" cy="1752600"/>
        </p:xfrm>
        <a:graphic>
          <a:graphicData uri="http://schemas.openxmlformats.org/drawingml/2006/table">
            <a:tbl>
              <a:tblPr firstRow="1" bandRow="1">
                <a:tableStyleId>{5C22544A-7EE6-4342-B048-85BDC9FD1C3A}</a:tableStyleId>
              </a:tblPr>
              <a:tblGrid>
                <a:gridCol w="2857509">
                  <a:extLst>
                    <a:ext uri="{9D8B030D-6E8A-4147-A177-3AD203B41FA5}">
                      <a16:colId xmlns:a16="http://schemas.microsoft.com/office/drawing/2014/main" val="20000"/>
                    </a:ext>
                  </a:extLst>
                </a:gridCol>
                <a:gridCol w="2857509">
                  <a:extLst>
                    <a:ext uri="{9D8B030D-6E8A-4147-A177-3AD203B41FA5}">
                      <a16:colId xmlns:a16="http://schemas.microsoft.com/office/drawing/2014/main" val="20001"/>
                    </a:ext>
                  </a:extLst>
                </a:gridCol>
                <a:gridCol w="2857509">
                  <a:extLst>
                    <a:ext uri="{9D8B030D-6E8A-4147-A177-3AD203B41FA5}">
                      <a16:colId xmlns:a16="http://schemas.microsoft.com/office/drawing/2014/main" val="20002"/>
                    </a:ext>
                  </a:extLst>
                </a:gridCol>
              </a:tblGrid>
              <a:tr h="370840">
                <a:tc>
                  <a:txBody>
                    <a:bodyPr/>
                    <a:lstStyle/>
                    <a:p>
                      <a:r>
                        <a:rPr lang="fr-FR" dirty="0"/>
                        <a:t>GRANDES FONCTIONNALITÉS</a:t>
                      </a:r>
                    </a:p>
                  </a:txBody>
                  <a:tcPr/>
                </a:tc>
                <a:tc>
                  <a:txBody>
                    <a:bodyPr/>
                    <a:lstStyle/>
                    <a:p>
                      <a:r>
                        <a:rPr lang="fr-FR" dirty="0"/>
                        <a:t>MOIS</a:t>
                      </a:r>
                    </a:p>
                  </a:txBody>
                  <a:tcPr/>
                </a:tc>
                <a:tc>
                  <a:txBody>
                    <a:bodyPr/>
                    <a:lstStyle/>
                    <a:p>
                      <a:r>
                        <a:rPr lang="fr-FR" dirty="0"/>
                        <a:t>PRODUIT</a:t>
                      </a:r>
                    </a:p>
                  </a:txBody>
                  <a:tcPr/>
                </a:tc>
                <a:extLst>
                  <a:ext uri="{0D108BD9-81ED-4DB2-BD59-A6C34878D82A}">
                    <a16:rowId xmlns:a16="http://schemas.microsoft.com/office/drawing/2014/main" val="10000"/>
                  </a:ext>
                </a:extLst>
              </a:tr>
              <a:tr h="370840">
                <a:tc>
                  <a:txBody>
                    <a:bodyPr/>
                    <a:lstStyle/>
                    <a:p>
                      <a:r>
                        <a:rPr lang="fr-FR" dirty="0"/>
                        <a:t>EPICS</a:t>
                      </a:r>
                    </a:p>
                  </a:txBody>
                  <a:tcPr/>
                </a:tc>
                <a:tc>
                  <a:txBody>
                    <a:bodyPr/>
                    <a:lstStyle/>
                    <a:p>
                      <a:r>
                        <a:rPr lang="fr-FR" dirty="0"/>
                        <a:t>SEMAINES</a:t>
                      </a:r>
                    </a:p>
                  </a:txBody>
                  <a:tcPr/>
                </a:tc>
                <a:tc>
                  <a:txBody>
                    <a:bodyPr/>
                    <a:lstStyle/>
                    <a:p>
                      <a:r>
                        <a:rPr lang="fr-FR" dirty="0"/>
                        <a:t>VERSION/RELEASE</a:t>
                      </a:r>
                    </a:p>
                  </a:txBody>
                  <a:tcPr/>
                </a:tc>
                <a:extLst>
                  <a:ext uri="{0D108BD9-81ED-4DB2-BD59-A6C34878D82A}">
                    <a16:rowId xmlns:a16="http://schemas.microsoft.com/office/drawing/2014/main" val="10001"/>
                  </a:ext>
                </a:extLst>
              </a:tr>
              <a:tr h="370840">
                <a:tc>
                  <a:txBody>
                    <a:bodyPr/>
                    <a:lstStyle/>
                    <a:p>
                      <a:r>
                        <a:rPr lang="fr-FR" dirty="0"/>
                        <a:t>STORIES</a:t>
                      </a:r>
                    </a:p>
                  </a:txBody>
                  <a:tcPr/>
                </a:tc>
                <a:tc>
                  <a:txBody>
                    <a:bodyPr/>
                    <a:lstStyle/>
                    <a:p>
                      <a:r>
                        <a:rPr lang="fr-FR" dirty="0"/>
                        <a:t>JOUR</a:t>
                      </a:r>
                    </a:p>
                  </a:txBody>
                  <a:tcPr/>
                </a:tc>
                <a:tc>
                  <a:txBody>
                    <a:bodyPr/>
                    <a:lstStyle/>
                    <a:p>
                      <a:r>
                        <a:rPr lang="fr-FR" dirty="0"/>
                        <a:t>ITERATION</a:t>
                      </a:r>
                    </a:p>
                  </a:txBody>
                  <a:tcPr/>
                </a:tc>
                <a:extLst>
                  <a:ext uri="{0D108BD9-81ED-4DB2-BD59-A6C34878D82A}">
                    <a16:rowId xmlns:a16="http://schemas.microsoft.com/office/drawing/2014/main" val="10002"/>
                  </a:ext>
                </a:extLst>
              </a:tr>
              <a:tr h="370840">
                <a:tc>
                  <a:txBody>
                    <a:bodyPr/>
                    <a:lstStyle/>
                    <a:p>
                      <a:r>
                        <a:rPr lang="fr-FR" dirty="0"/>
                        <a:t>TÂCHES</a:t>
                      </a:r>
                    </a:p>
                  </a:txBody>
                  <a:tcPr/>
                </a:tc>
                <a:tc>
                  <a:txBody>
                    <a:bodyPr/>
                    <a:lstStyle/>
                    <a:p>
                      <a:r>
                        <a:rPr lang="fr-FR" dirty="0"/>
                        <a:t>HEURES</a:t>
                      </a:r>
                    </a:p>
                  </a:txBody>
                  <a:tcPr/>
                </a:tc>
                <a:tc>
                  <a:txBody>
                    <a:bodyPr/>
                    <a:lstStyle/>
                    <a:p>
                      <a:endParaRPr lang="fr-FR"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Gérer les priorités </a:t>
            </a:r>
          </a:p>
        </p:txBody>
      </p:sp>
      <p:sp>
        <p:nvSpPr>
          <p:cNvPr id="3" name="Espace réservé du contenu 2"/>
          <p:cNvSpPr>
            <a:spLocks noGrp="1"/>
          </p:cNvSpPr>
          <p:nvPr>
            <p:ph idx="1"/>
          </p:nvPr>
        </p:nvSpPr>
        <p:spPr>
          <a:xfrm>
            <a:off x="457200" y="1428736"/>
            <a:ext cx="8229600" cy="4895864"/>
          </a:xfrm>
        </p:spPr>
        <p:txBody>
          <a:bodyPr>
            <a:normAutofit/>
          </a:bodyPr>
          <a:lstStyle/>
          <a:p>
            <a:r>
              <a:rPr lang="fr-FR" sz="2400" dirty="0"/>
              <a:t>EXEMPLE DE PRIORISATION SELON DEUX AXES </a:t>
            </a:r>
          </a:p>
          <a:p>
            <a:pPr>
              <a:buNone/>
            </a:pPr>
            <a:endParaRPr lang="fr-FR" sz="2400" dirty="0"/>
          </a:p>
        </p:txBody>
      </p:sp>
      <p:graphicFrame>
        <p:nvGraphicFramePr>
          <p:cNvPr id="4" name="Tableau 3"/>
          <p:cNvGraphicFramePr>
            <a:graphicFrameLocks noGrp="1"/>
          </p:cNvGraphicFramePr>
          <p:nvPr/>
        </p:nvGraphicFramePr>
        <p:xfrm>
          <a:off x="500034" y="2071678"/>
          <a:ext cx="8501121" cy="3842404"/>
        </p:xfrm>
        <a:graphic>
          <a:graphicData uri="http://schemas.openxmlformats.org/drawingml/2006/table">
            <a:tbl>
              <a:tblPr firstRow="1" bandRow="1">
                <a:tableStyleId>{5C22544A-7EE6-4342-B048-85BDC9FD1C3A}</a:tableStyleId>
              </a:tblPr>
              <a:tblGrid>
                <a:gridCol w="285752">
                  <a:extLst>
                    <a:ext uri="{9D8B030D-6E8A-4147-A177-3AD203B41FA5}">
                      <a16:colId xmlns:a16="http://schemas.microsoft.com/office/drawing/2014/main" val="20000"/>
                    </a:ext>
                  </a:extLst>
                </a:gridCol>
                <a:gridCol w="4000528">
                  <a:extLst>
                    <a:ext uri="{9D8B030D-6E8A-4147-A177-3AD203B41FA5}">
                      <a16:colId xmlns:a16="http://schemas.microsoft.com/office/drawing/2014/main" val="20001"/>
                    </a:ext>
                  </a:extLst>
                </a:gridCol>
                <a:gridCol w="4214841">
                  <a:extLst>
                    <a:ext uri="{9D8B030D-6E8A-4147-A177-3AD203B41FA5}">
                      <a16:colId xmlns:a16="http://schemas.microsoft.com/office/drawing/2014/main" val="20002"/>
                    </a:ext>
                  </a:extLst>
                </a:gridCol>
              </a:tblGrid>
              <a:tr h="285752">
                <a:tc>
                  <a:txBody>
                    <a:bodyPr/>
                    <a:lstStyle/>
                    <a:p>
                      <a:endParaRPr lang="fr-FR" dirty="0"/>
                    </a:p>
                  </a:txBody>
                  <a:tcPr/>
                </a:tc>
                <a:tc>
                  <a:txBody>
                    <a:bodyPr/>
                    <a:lstStyle/>
                    <a:p>
                      <a:r>
                        <a:rPr lang="fr-FR" dirty="0"/>
                        <a:t>URGENCE</a:t>
                      </a:r>
                    </a:p>
                  </a:txBody>
                  <a:tcPr/>
                </a:tc>
                <a:tc>
                  <a:txBody>
                    <a:bodyPr/>
                    <a:lstStyle/>
                    <a:p>
                      <a:r>
                        <a:rPr lang="fr-FR" dirty="0"/>
                        <a:t>VALEUR</a:t>
                      </a:r>
                    </a:p>
                  </a:txBody>
                  <a:tcPr/>
                </a:tc>
                <a:extLst>
                  <a:ext uri="{0D108BD9-81ED-4DB2-BD59-A6C34878D82A}">
                    <a16:rowId xmlns:a16="http://schemas.microsoft.com/office/drawing/2014/main" val="10000"/>
                  </a:ext>
                </a:extLst>
              </a:tr>
              <a:tr h="678661">
                <a:tc>
                  <a:txBody>
                    <a:bodyPr/>
                    <a:lstStyle/>
                    <a:p>
                      <a:r>
                        <a:rPr lang="fr-FR" dirty="0"/>
                        <a:t>5</a:t>
                      </a: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Très forte contrainte de temps.</a:t>
                      </a:r>
                    </a:p>
                    <a:p>
                      <a:pPr>
                        <a:buFont typeface="Arial" pitchFamily="34" charset="0"/>
                        <a:buChar char="•"/>
                      </a:pPr>
                      <a:r>
                        <a:rPr kumimoji="0" lang="fr-FR" sz="1100" kern="1200" baseline="0" dirty="0">
                          <a:solidFill>
                            <a:schemeClr val="tx1"/>
                          </a:solidFill>
                          <a:latin typeface="+mn-lt"/>
                          <a:ea typeface="+mn-ea"/>
                          <a:cs typeface="+mn-cs"/>
                        </a:rPr>
                        <a:t>Très fortes dépendances avec les autres éléments.</a:t>
                      </a:r>
                    </a:p>
                    <a:p>
                      <a:pPr>
                        <a:buFont typeface="Arial" pitchFamily="34" charset="0"/>
                        <a:buChar char="•"/>
                      </a:pPr>
                      <a:r>
                        <a:rPr kumimoji="0" lang="fr-FR" sz="1100" kern="1200" baseline="0" dirty="0">
                          <a:solidFill>
                            <a:schemeClr val="tx1"/>
                          </a:solidFill>
                          <a:latin typeface="+mn-lt"/>
                          <a:ea typeface="+mn-ea"/>
                          <a:cs typeface="+mn-cs"/>
                        </a:rPr>
                        <a:t>Si pas fait immédiatement, il n’y a un faible intérêt de le faire.</a:t>
                      </a:r>
                      <a:endParaRPr lang="fr-FR" sz="1100" dirty="0">
                        <a:solidFill>
                          <a:schemeClr val="tx1"/>
                        </a:solidFill>
                      </a:endParaRP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Extrêmement important pour la plupart ou tous les clients.</a:t>
                      </a:r>
                    </a:p>
                    <a:p>
                      <a:pPr>
                        <a:buFont typeface="Arial" pitchFamily="34" charset="0"/>
                        <a:buChar char="•"/>
                      </a:pPr>
                      <a:r>
                        <a:rPr kumimoji="0" lang="fr-FR" sz="1100" kern="1200" baseline="0" dirty="0">
                          <a:solidFill>
                            <a:schemeClr val="tx1"/>
                          </a:solidFill>
                          <a:latin typeface="+mn-lt"/>
                          <a:ea typeface="+mn-ea"/>
                          <a:cs typeface="+mn-cs"/>
                        </a:rPr>
                        <a:t>Très fort impact sur la marque ou la réputation.</a:t>
                      </a:r>
                    </a:p>
                    <a:p>
                      <a:pPr>
                        <a:buFont typeface="Arial" pitchFamily="34" charset="0"/>
                        <a:buChar char="•"/>
                      </a:pPr>
                      <a:r>
                        <a:rPr kumimoji="0" lang="fr-FR" sz="1100" kern="1200" baseline="0" dirty="0">
                          <a:solidFill>
                            <a:schemeClr val="tx1"/>
                          </a:solidFill>
                          <a:latin typeface="+mn-lt"/>
                          <a:ea typeface="+mn-ea"/>
                          <a:cs typeface="+mn-cs"/>
                        </a:rPr>
                        <a:t>Critique pour le succès du business.</a:t>
                      </a:r>
                      <a:endParaRPr lang="fr-FR" dirty="0">
                        <a:solidFill>
                          <a:schemeClr val="tx1"/>
                        </a:solidFill>
                      </a:endParaRPr>
                    </a:p>
                  </a:txBody>
                  <a:tcPr/>
                </a:tc>
                <a:extLst>
                  <a:ext uri="{0D108BD9-81ED-4DB2-BD59-A6C34878D82A}">
                    <a16:rowId xmlns:a16="http://schemas.microsoft.com/office/drawing/2014/main" val="10001"/>
                  </a:ext>
                </a:extLst>
              </a:tr>
              <a:tr h="678661">
                <a:tc>
                  <a:txBody>
                    <a:bodyPr/>
                    <a:lstStyle/>
                    <a:p>
                      <a:r>
                        <a:rPr lang="fr-FR" dirty="0"/>
                        <a:t>4</a:t>
                      </a: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Forte contrainte de temps.</a:t>
                      </a:r>
                    </a:p>
                    <a:p>
                      <a:pPr>
                        <a:buFont typeface="Arial" pitchFamily="34" charset="0"/>
                        <a:buChar char="•"/>
                      </a:pPr>
                      <a:r>
                        <a:rPr kumimoji="0" lang="fr-FR" sz="1100" kern="1200" baseline="0" dirty="0">
                          <a:solidFill>
                            <a:schemeClr val="tx1"/>
                          </a:solidFill>
                          <a:latin typeface="+mn-lt"/>
                          <a:ea typeface="+mn-ea"/>
                          <a:cs typeface="+mn-cs"/>
                        </a:rPr>
                        <a:t>Fortes dépendances avec les autres éléments.</a:t>
                      </a:r>
                    </a:p>
                    <a:p>
                      <a:pPr>
                        <a:buFont typeface="Arial" pitchFamily="34" charset="0"/>
                        <a:buChar char="•"/>
                      </a:pPr>
                      <a:r>
                        <a:rPr kumimoji="0" lang="fr-FR" sz="1100" kern="1200" baseline="0" dirty="0">
                          <a:solidFill>
                            <a:schemeClr val="tx1"/>
                          </a:solidFill>
                          <a:latin typeface="+mn-lt"/>
                          <a:ea typeface="+mn-ea"/>
                          <a:cs typeface="+mn-cs"/>
                        </a:rPr>
                        <a:t>A faire dans la prochaine itération à cause des clients ou des exigences contractuelles</a:t>
                      </a:r>
                      <a:endParaRPr lang="fr-FR" sz="1100" dirty="0">
                        <a:solidFill>
                          <a:schemeClr val="tx1"/>
                        </a:solidFill>
                      </a:endParaRP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Important pour beaucoup de clients</a:t>
                      </a:r>
                    </a:p>
                    <a:p>
                      <a:pPr>
                        <a:buFont typeface="Arial" pitchFamily="34" charset="0"/>
                        <a:buChar char="•"/>
                      </a:pPr>
                      <a:r>
                        <a:rPr kumimoji="0" lang="fr-FR" sz="1100" kern="1200" baseline="0" dirty="0">
                          <a:solidFill>
                            <a:schemeClr val="tx1"/>
                          </a:solidFill>
                          <a:latin typeface="+mn-lt"/>
                          <a:ea typeface="+mn-ea"/>
                          <a:cs typeface="+mn-cs"/>
                        </a:rPr>
                        <a:t>Impact significatif sur la marque ou la réputation</a:t>
                      </a:r>
                    </a:p>
                    <a:p>
                      <a:pPr>
                        <a:buFont typeface="Arial" pitchFamily="34" charset="0"/>
                        <a:buChar char="•"/>
                      </a:pPr>
                      <a:r>
                        <a:rPr kumimoji="0" lang="fr-FR" sz="1100" kern="1200" baseline="0" dirty="0">
                          <a:solidFill>
                            <a:schemeClr val="tx1"/>
                          </a:solidFill>
                          <a:latin typeface="+mn-lt"/>
                          <a:ea typeface="+mn-ea"/>
                          <a:cs typeface="+mn-cs"/>
                        </a:rPr>
                        <a:t>Avantage compétitif significatif </a:t>
                      </a:r>
                    </a:p>
                  </a:txBody>
                  <a:tcPr/>
                </a:tc>
                <a:extLst>
                  <a:ext uri="{0D108BD9-81ED-4DB2-BD59-A6C34878D82A}">
                    <a16:rowId xmlns:a16="http://schemas.microsoft.com/office/drawing/2014/main" val="10002"/>
                  </a:ext>
                </a:extLst>
              </a:tr>
              <a:tr h="678661">
                <a:tc>
                  <a:txBody>
                    <a:bodyPr/>
                    <a:lstStyle/>
                    <a:p>
                      <a:r>
                        <a:rPr lang="fr-FR" dirty="0"/>
                        <a:t>3</a:t>
                      </a: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Contrainte de temps modérée.</a:t>
                      </a:r>
                    </a:p>
                    <a:p>
                      <a:pPr>
                        <a:buFont typeface="Arial" pitchFamily="34" charset="0"/>
                        <a:buChar char="•"/>
                      </a:pPr>
                      <a:r>
                        <a:rPr kumimoji="0" lang="fr-FR" sz="1100" kern="1200" baseline="0" dirty="0">
                          <a:solidFill>
                            <a:schemeClr val="tx1"/>
                          </a:solidFill>
                          <a:latin typeface="+mn-lt"/>
                          <a:ea typeface="+mn-ea"/>
                          <a:cs typeface="+mn-cs"/>
                        </a:rPr>
                        <a:t>Dépendances modérée avec les autres éléments.</a:t>
                      </a:r>
                    </a:p>
                    <a:p>
                      <a:pPr>
                        <a:buFont typeface="Arial" pitchFamily="34" charset="0"/>
                        <a:buChar char="•"/>
                      </a:pPr>
                      <a:r>
                        <a:rPr kumimoji="0" lang="fr-FR" sz="1100" kern="1200" baseline="0" dirty="0">
                          <a:solidFill>
                            <a:schemeClr val="tx1"/>
                          </a:solidFill>
                          <a:latin typeface="+mn-lt"/>
                          <a:ea typeface="+mn-ea"/>
                          <a:cs typeface="+mn-cs"/>
                        </a:rPr>
                        <a:t>Préférable d’être terminé dans les prochaines itérations</a:t>
                      </a:r>
                      <a:endParaRPr lang="fr-FR" sz="1100" dirty="0">
                        <a:solidFill>
                          <a:schemeClr val="tx1"/>
                        </a:solidFill>
                      </a:endParaRP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Important pour plusieurs clients</a:t>
                      </a:r>
                    </a:p>
                    <a:p>
                      <a:pPr>
                        <a:buFont typeface="Arial" pitchFamily="34" charset="0"/>
                        <a:buChar char="•"/>
                      </a:pPr>
                      <a:r>
                        <a:rPr kumimoji="0" lang="fr-FR" sz="1100" kern="1200" baseline="0" dirty="0">
                          <a:solidFill>
                            <a:schemeClr val="tx1"/>
                          </a:solidFill>
                          <a:latin typeface="+mn-lt"/>
                          <a:ea typeface="+mn-ea"/>
                          <a:cs typeface="+mn-cs"/>
                        </a:rPr>
                        <a:t>Impact modéré sur la marque ou la réputation</a:t>
                      </a:r>
                    </a:p>
                    <a:p>
                      <a:pPr>
                        <a:buFont typeface="Arial" pitchFamily="34" charset="0"/>
                        <a:buChar char="•"/>
                      </a:pPr>
                      <a:r>
                        <a:rPr kumimoji="0" lang="fr-FR" sz="1100" kern="1200" baseline="0" dirty="0">
                          <a:solidFill>
                            <a:schemeClr val="tx1"/>
                          </a:solidFill>
                          <a:latin typeface="+mn-lt"/>
                          <a:ea typeface="+mn-ea"/>
                          <a:cs typeface="+mn-cs"/>
                        </a:rPr>
                        <a:t>Avantage compétitif modérément important</a:t>
                      </a:r>
                      <a:endParaRPr lang="fr-FR" sz="1100" dirty="0">
                        <a:solidFill>
                          <a:schemeClr val="tx1"/>
                        </a:solidFill>
                      </a:endParaRPr>
                    </a:p>
                  </a:txBody>
                  <a:tcPr/>
                </a:tc>
                <a:extLst>
                  <a:ext uri="{0D108BD9-81ED-4DB2-BD59-A6C34878D82A}">
                    <a16:rowId xmlns:a16="http://schemas.microsoft.com/office/drawing/2014/main" val="10003"/>
                  </a:ext>
                </a:extLst>
              </a:tr>
              <a:tr h="678661">
                <a:tc>
                  <a:txBody>
                    <a:bodyPr/>
                    <a:lstStyle/>
                    <a:p>
                      <a:r>
                        <a:rPr lang="fr-FR" dirty="0"/>
                        <a:t>2</a:t>
                      </a: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Faible contrainte de temps.</a:t>
                      </a:r>
                    </a:p>
                    <a:p>
                      <a:pPr>
                        <a:buFont typeface="Arial" pitchFamily="34" charset="0"/>
                        <a:buChar char="•"/>
                      </a:pPr>
                      <a:r>
                        <a:rPr kumimoji="0" lang="fr-FR" sz="1100" kern="1200" baseline="0" dirty="0">
                          <a:solidFill>
                            <a:schemeClr val="tx1"/>
                          </a:solidFill>
                          <a:latin typeface="+mn-lt"/>
                          <a:ea typeface="+mn-ea"/>
                          <a:cs typeface="+mn-cs"/>
                        </a:rPr>
                        <a:t>Faible dépendance avec les autres éléments.</a:t>
                      </a:r>
                    </a:p>
                    <a:p>
                      <a:pPr>
                        <a:buFont typeface="Arial" pitchFamily="34" charset="0"/>
                        <a:buChar char="•"/>
                      </a:pPr>
                      <a:r>
                        <a:rPr kumimoji="0" lang="fr-FR" sz="1100" kern="1200" baseline="0" dirty="0">
                          <a:solidFill>
                            <a:schemeClr val="tx1"/>
                          </a:solidFill>
                          <a:latin typeface="+mn-lt"/>
                          <a:ea typeface="+mn-ea"/>
                          <a:cs typeface="+mn-cs"/>
                        </a:rPr>
                        <a:t>Acceptable d’être terminé dans les 2-3 prochaines itérations</a:t>
                      </a:r>
                      <a:endParaRPr lang="fr-FR" sz="1100" dirty="0">
                        <a:solidFill>
                          <a:schemeClr val="tx1"/>
                        </a:solidFill>
                      </a:endParaRP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Important pour seulement quelques clients</a:t>
                      </a:r>
                    </a:p>
                    <a:p>
                      <a:pPr>
                        <a:buFont typeface="Arial" pitchFamily="34" charset="0"/>
                        <a:buChar char="•"/>
                      </a:pPr>
                      <a:r>
                        <a:rPr kumimoji="0" lang="fr-FR" sz="1100" kern="1200" baseline="0" dirty="0">
                          <a:solidFill>
                            <a:schemeClr val="tx1"/>
                          </a:solidFill>
                          <a:latin typeface="+mn-lt"/>
                          <a:ea typeface="+mn-ea"/>
                          <a:cs typeface="+mn-cs"/>
                        </a:rPr>
                        <a:t>Faible Impact sur la marque ou la réputation</a:t>
                      </a:r>
                    </a:p>
                    <a:p>
                      <a:pPr>
                        <a:buFont typeface="Arial" pitchFamily="34" charset="0"/>
                        <a:buChar char="•"/>
                      </a:pPr>
                      <a:r>
                        <a:rPr kumimoji="0" lang="fr-FR" sz="1100" kern="1200" baseline="0" dirty="0">
                          <a:solidFill>
                            <a:schemeClr val="tx1"/>
                          </a:solidFill>
                          <a:latin typeface="+mn-lt"/>
                          <a:ea typeface="+mn-ea"/>
                          <a:cs typeface="+mn-cs"/>
                        </a:rPr>
                        <a:t>Avantage compétitif faible</a:t>
                      </a:r>
                      <a:endParaRPr lang="fr-FR" sz="1100" dirty="0">
                        <a:solidFill>
                          <a:schemeClr val="tx1"/>
                        </a:solidFill>
                      </a:endParaRPr>
                    </a:p>
                  </a:txBody>
                  <a:tcPr/>
                </a:tc>
                <a:extLst>
                  <a:ext uri="{0D108BD9-81ED-4DB2-BD59-A6C34878D82A}">
                    <a16:rowId xmlns:a16="http://schemas.microsoft.com/office/drawing/2014/main" val="10004"/>
                  </a:ext>
                </a:extLst>
              </a:tr>
              <a:tr h="678661">
                <a:tc>
                  <a:txBody>
                    <a:bodyPr/>
                    <a:lstStyle/>
                    <a:p>
                      <a:r>
                        <a:rPr lang="fr-FR" dirty="0"/>
                        <a:t>1</a:t>
                      </a: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Pas de contraintes de temps.</a:t>
                      </a:r>
                    </a:p>
                    <a:p>
                      <a:pPr>
                        <a:buFont typeface="Arial" pitchFamily="34" charset="0"/>
                        <a:buChar char="•"/>
                      </a:pPr>
                      <a:r>
                        <a:rPr kumimoji="0" lang="fr-FR" sz="1100" kern="1200" baseline="0" dirty="0">
                          <a:solidFill>
                            <a:schemeClr val="tx1"/>
                          </a:solidFill>
                          <a:latin typeface="+mn-lt"/>
                          <a:ea typeface="+mn-ea"/>
                          <a:cs typeface="+mn-cs"/>
                        </a:rPr>
                        <a:t>Pas de dépendances avec les autres éléments.</a:t>
                      </a:r>
                    </a:p>
                    <a:p>
                      <a:pPr>
                        <a:buFont typeface="Arial" pitchFamily="34" charset="0"/>
                        <a:buChar char="•"/>
                      </a:pPr>
                      <a:r>
                        <a:rPr kumimoji="0" lang="fr-FR" sz="1100" kern="1200" baseline="0" dirty="0">
                          <a:solidFill>
                            <a:schemeClr val="tx1"/>
                          </a:solidFill>
                          <a:latin typeface="+mn-lt"/>
                          <a:ea typeface="+mn-ea"/>
                          <a:cs typeface="+mn-cs"/>
                        </a:rPr>
                        <a:t>Peu ou pas d’impact</a:t>
                      </a:r>
                      <a:endParaRPr lang="fr-FR" dirty="0">
                        <a:solidFill>
                          <a:schemeClr val="tx1"/>
                        </a:solidFill>
                      </a:endParaRPr>
                    </a:p>
                  </a:txBody>
                  <a:tcPr/>
                </a:tc>
                <a:tc>
                  <a:txBody>
                    <a:bodyPr/>
                    <a:lstStyle/>
                    <a:p>
                      <a:pPr>
                        <a:buFont typeface="Arial" pitchFamily="34" charset="0"/>
                        <a:buChar char="•"/>
                      </a:pPr>
                      <a:r>
                        <a:rPr kumimoji="0" lang="fr-FR" sz="1100" kern="1200" baseline="0" dirty="0">
                          <a:solidFill>
                            <a:schemeClr val="tx1"/>
                          </a:solidFill>
                          <a:latin typeface="+mn-lt"/>
                          <a:ea typeface="+mn-ea"/>
                          <a:cs typeface="+mn-cs"/>
                        </a:rPr>
                        <a:t>Important pour peu ou aucun clients</a:t>
                      </a:r>
                    </a:p>
                    <a:p>
                      <a:pPr>
                        <a:buFont typeface="Arial" pitchFamily="34" charset="0"/>
                        <a:buChar char="•"/>
                      </a:pPr>
                      <a:r>
                        <a:rPr kumimoji="0" lang="fr-FR" sz="1100" kern="1200" baseline="0" dirty="0">
                          <a:solidFill>
                            <a:schemeClr val="tx1"/>
                          </a:solidFill>
                          <a:latin typeface="+mn-lt"/>
                          <a:ea typeface="+mn-ea"/>
                          <a:cs typeface="+mn-cs"/>
                        </a:rPr>
                        <a:t>Peu ou pas d’impact sur la marque ou la réputation</a:t>
                      </a:r>
                    </a:p>
                    <a:p>
                      <a:pPr>
                        <a:buFont typeface="Arial" pitchFamily="34" charset="0"/>
                        <a:buChar char="•"/>
                      </a:pPr>
                      <a:r>
                        <a:rPr kumimoji="0" lang="fr-FR" sz="1100" kern="1200" baseline="0" dirty="0">
                          <a:solidFill>
                            <a:schemeClr val="tx1"/>
                          </a:solidFill>
                          <a:latin typeface="+mn-lt"/>
                          <a:ea typeface="+mn-ea"/>
                          <a:cs typeface="+mn-cs"/>
                        </a:rPr>
                        <a:t>Peu ou pas d’avantage compétitif </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Gérer les priorités </a:t>
            </a:r>
          </a:p>
        </p:txBody>
      </p:sp>
      <p:sp>
        <p:nvSpPr>
          <p:cNvPr id="3" name="Espace réservé du contenu 2"/>
          <p:cNvSpPr>
            <a:spLocks noGrp="1"/>
          </p:cNvSpPr>
          <p:nvPr>
            <p:ph idx="1"/>
          </p:nvPr>
        </p:nvSpPr>
        <p:spPr>
          <a:xfrm>
            <a:off x="457200" y="1357298"/>
            <a:ext cx="8229600" cy="4967302"/>
          </a:xfrm>
        </p:spPr>
        <p:txBody>
          <a:bodyPr/>
          <a:lstStyle/>
          <a:p>
            <a:r>
              <a:rPr lang="fr-FR" dirty="0"/>
              <a:t>Calculer la priorité selon la formule</a:t>
            </a:r>
          </a:p>
          <a:p>
            <a:pPr lvl="1"/>
            <a:r>
              <a:rPr lang="fr-FR" dirty="0"/>
              <a:t>Ici, Priorité = Urgence x Valeur Métier</a:t>
            </a:r>
          </a:p>
          <a:p>
            <a:endParaRPr lang="fr-FR" dirty="0"/>
          </a:p>
        </p:txBody>
      </p:sp>
      <p:graphicFrame>
        <p:nvGraphicFramePr>
          <p:cNvPr id="5" name="Tableau 4"/>
          <p:cNvGraphicFramePr>
            <a:graphicFrameLocks noGrp="1"/>
          </p:cNvGraphicFramePr>
          <p:nvPr/>
        </p:nvGraphicFramePr>
        <p:xfrm>
          <a:off x="571472" y="2500306"/>
          <a:ext cx="2976564" cy="2194560"/>
        </p:xfrm>
        <a:graphic>
          <a:graphicData uri="http://schemas.openxmlformats.org/drawingml/2006/table">
            <a:tbl>
              <a:tblPr firstRow="1" bandRow="1">
                <a:tableStyleId>{5C22544A-7EE6-4342-B048-85BDC9FD1C3A}</a:tableStyleId>
              </a:tblPr>
              <a:tblGrid>
                <a:gridCol w="500066">
                  <a:extLst>
                    <a:ext uri="{9D8B030D-6E8A-4147-A177-3AD203B41FA5}">
                      <a16:colId xmlns:a16="http://schemas.microsoft.com/office/drawing/2014/main" val="20000"/>
                    </a:ext>
                  </a:extLst>
                </a:gridCol>
                <a:gridCol w="492122">
                  <a:extLst>
                    <a:ext uri="{9D8B030D-6E8A-4147-A177-3AD203B41FA5}">
                      <a16:colId xmlns:a16="http://schemas.microsoft.com/office/drawing/2014/main" val="20001"/>
                    </a:ext>
                  </a:extLst>
                </a:gridCol>
                <a:gridCol w="496094">
                  <a:extLst>
                    <a:ext uri="{9D8B030D-6E8A-4147-A177-3AD203B41FA5}">
                      <a16:colId xmlns:a16="http://schemas.microsoft.com/office/drawing/2014/main" val="20002"/>
                    </a:ext>
                  </a:extLst>
                </a:gridCol>
                <a:gridCol w="496094">
                  <a:extLst>
                    <a:ext uri="{9D8B030D-6E8A-4147-A177-3AD203B41FA5}">
                      <a16:colId xmlns:a16="http://schemas.microsoft.com/office/drawing/2014/main" val="20003"/>
                    </a:ext>
                  </a:extLst>
                </a:gridCol>
                <a:gridCol w="496094">
                  <a:extLst>
                    <a:ext uri="{9D8B030D-6E8A-4147-A177-3AD203B41FA5}">
                      <a16:colId xmlns:a16="http://schemas.microsoft.com/office/drawing/2014/main" val="20004"/>
                    </a:ext>
                  </a:extLst>
                </a:gridCol>
                <a:gridCol w="496094">
                  <a:extLst>
                    <a:ext uri="{9D8B030D-6E8A-4147-A177-3AD203B41FA5}">
                      <a16:colId xmlns:a16="http://schemas.microsoft.com/office/drawing/2014/main" val="20005"/>
                    </a:ext>
                  </a:extLst>
                </a:gridCol>
              </a:tblGrid>
              <a:tr h="246487">
                <a:tc>
                  <a:txBody>
                    <a:bodyPr/>
                    <a:lstStyle/>
                    <a:p>
                      <a:r>
                        <a:rPr lang="fr-FR" b="0" dirty="0">
                          <a:solidFill>
                            <a:schemeClr val="tx1"/>
                          </a:solidFill>
                        </a:rPr>
                        <a:t>5</a:t>
                      </a:r>
                    </a:p>
                  </a:txBody>
                  <a:tcPr>
                    <a:solidFill>
                      <a:schemeClr val="bg1">
                        <a:lumMod val="50000"/>
                      </a:schemeClr>
                    </a:solidFill>
                  </a:tcPr>
                </a:tc>
                <a:tc>
                  <a:txBody>
                    <a:bodyPr/>
                    <a:lstStyle/>
                    <a:p>
                      <a:r>
                        <a:rPr lang="fr-FR" b="0" dirty="0">
                          <a:solidFill>
                            <a:schemeClr val="tx1"/>
                          </a:solidFill>
                        </a:rPr>
                        <a:t>5</a:t>
                      </a:r>
                    </a:p>
                  </a:txBody>
                  <a:tcPr>
                    <a:solidFill>
                      <a:srgbClr val="00B050"/>
                    </a:solidFill>
                  </a:tcPr>
                </a:tc>
                <a:tc>
                  <a:txBody>
                    <a:bodyPr/>
                    <a:lstStyle/>
                    <a:p>
                      <a:r>
                        <a:rPr lang="fr-FR" b="0" dirty="0">
                          <a:solidFill>
                            <a:schemeClr val="tx1"/>
                          </a:solidFill>
                        </a:rPr>
                        <a:t>10</a:t>
                      </a:r>
                    </a:p>
                  </a:txBody>
                  <a:tcPr>
                    <a:solidFill>
                      <a:srgbClr val="FFFF00"/>
                    </a:solidFill>
                  </a:tcPr>
                </a:tc>
                <a:tc>
                  <a:txBody>
                    <a:bodyPr/>
                    <a:lstStyle/>
                    <a:p>
                      <a:r>
                        <a:rPr lang="fr-FR" b="0" dirty="0">
                          <a:solidFill>
                            <a:schemeClr val="tx1"/>
                          </a:solidFill>
                        </a:rPr>
                        <a:t>15</a:t>
                      </a:r>
                    </a:p>
                  </a:txBody>
                  <a:tcPr>
                    <a:solidFill>
                      <a:srgbClr val="FFC000"/>
                    </a:solidFill>
                  </a:tcPr>
                </a:tc>
                <a:tc>
                  <a:txBody>
                    <a:bodyPr/>
                    <a:lstStyle/>
                    <a:p>
                      <a:r>
                        <a:rPr lang="fr-FR" b="0" dirty="0">
                          <a:solidFill>
                            <a:schemeClr val="tx1"/>
                          </a:solidFill>
                        </a:rPr>
                        <a:t>20</a:t>
                      </a:r>
                    </a:p>
                  </a:txBody>
                  <a:tcPr>
                    <a:solidFill>
                      <a:srgbClr val="FFC000"/>
                    </a:solidFill>
                  </a:tcPr>
                </a:tc>
                <a:tc>
                  <a:txBody>
                    <a:bodyPr/>
                    <a:lstStyle/>
                    <a:p>
                      <a:r>
                        <a:rPr lang="fr-FR" b="0" dirty="0">
                          <a:solidFill>
                            <a:schemeClr val="tx1"/>
                          </a:solidFill>
                        </a:rPr>
                        <a:t>25</a:t>
                      </a:r>
                    </a:p>
                  </a:txBody>
                  <a:tcPr>
                    <a:solidFill>
                      <a:srgbClr val="FF0000"/>
                    </a:solidFill>
                  </a:tcPr>
                </a:tc>
                <a:extLst>
                  <a:ext uri="{0D108BD9-81ED-4DB2-BD59-A6C34878D82A}">
                    <a16:rowId xmlns:a16="http://schemas.microsoft.com/office/drawing/2014/main" val="10000"/>
                  </a:ext>
                </a:extLst>
              </a:tr>
              <a:tr h="246487">
                <a:tc>
                  <a:txBody>
                    <a:bodyPr/>
                    <a:lstStyle/>
                    <a:p>
                      <a:r>
                        <a:rPr lang="fr-FR" dirty="0"/>
                        <a:t>4</a:t>
                      </a:r>
                    </a:p>
                  </a:txBody>
                  <a:tcPr>
                    <a:solidFill>
                      <a:schemeClr val="bg1">
                        <a:lumMod val="50000"/>
                      </a:schemeClr>
                    </a:solidFill>
                  </a:tcPr>
                </a:tc>
                <a:tc>
                  <a:txBody>
                    <a:bodyPr/>
                    <a:lstStyle/>
                    <a:p>
                      <a:r>
                        <a:rPr lang="fr-FR" dirty="0"/>
                        <a:t>4</a:t>
                      </a:r>
                    </a:p>
                  </a:txBody>
                  <a:tcPr>
                    <a:solidFill>
                      <a:srgbClr val="00B050"/>
                    </a:solidFill>
                  </a:tcPr>
                </a:tc>
                <a:tc>
                  <a:txBody>
                    <a:bodyPr/>
                    <a:lstStyle/>
                    <a:p>
                      <a:r>
                        <a:rPr lang="fr-FR" dirty="0"/>
                        <a:t>8</a:t>
                      </a:r>
                    </a:p>
                  </a:txBody>
                  <a:tcPr>
                    <a:solidFill>
                      <a:srgbClr val="FFFF00"/>
                    </a:solidFill>
                  </a:tcPr>
                </a:tc>
                <a:tc>
                  <a:txBody>
                    <a:bodyPr/>
                    <a:lstStyle/>
                    <a:p>
                      <a:r>
                        <a:rPr lang="fr-FR" dirty="0"/>
                        <a:t>12</a:t>
                      </a:r>
                    </a:p>
                  </a:txBody>
                  <a:tcPr>
                    <a:solidFill>
                      <a:srgbClr val="FFFF00"/>
                    </a:solidFill>
                  </a:tcPr>
                </a:tc>
                <a:tc>
                  <a:txBody>
                    <a:bodyPr/>
                    <a:lstStyle/>
                    <a:p>
                      <a:r>
                        <a:rPr lang="fr-FR" dirty="0"/>
                        <a:t>16</a:t>
                      </a:r>
                    </a:p>
                  </a:txBody>
                  <a:tcPr>
                    <a:solidFill>
                      <a:srgbClr val="FFC000"/>
                    </a:solidFill>
                  </a:tcPr>
                </a:tc>
                <a:tc>
                  <a:txBody>
                    <a:bodyPr/>
                    <a:lstStyle/>
                    <a:p>
                      <a:r>
                        <a:rPr lang="fr-FR" dirty="0"/>
                        <a:t>20</a:t>
                      </a:r>
                    </a:p>
                  </a:txBody>
                  <a:tcPr>
                    <a:solidFill>
                      <a:srgbClr val="FFC000"/>
                    </a:solidFill>
                  </a:tcPr>
                </a:tc>
                <a:extLst>
                  <a:ext uri="{0D108BD9-81ED-4DB2-BD59-A6C34878D82A}">
                    <a16:rowId xmlns:a16="http://schemas.microsoft.com/office/drawing/2014/main" val="10001"/>
                  </a:ext>
                </a:extLst>
              </a:tr>
              <a:tr h="246487">
                <a:tc>
                  <a:txBody>
                    <a:bodyPr/>
                    <a:lstStyle/>
                    <a:p>
                      <a:r>
                        <a:rPr lang="fr-FR" dirty="0"/>
                        <a:t>3</a:t>
                      </a:r>
                    </a:p>
                  </a:txBody>
                  <a:tcPr>
                    <a:solidFill>
                      <a:schemeClr val="bg1">
                        <a:lumMod val="50000"/>
                      </a:schemeClr>
                    </a:solidFill>
                  </a:tcPr>
                </a:tc>
                <a:tc>
                  <a:txBody>
                    <a:bodyPr/>
                    <a:lstStyle/>
                    <a:p>
                      <a:r>
                        <a:rPr lang="fr-FR" dirty="0"/>
                        <a:t>3</a:t>
                      </a:r>
                    </a:p>
                  </a:txBody>
                  <a:tcPr>
                    <a:solidFill>
                      <a:srgbClr val="00B050"/>
                    </a:solidFill>
                  </a:tcPr>
                </a:tc>
                <a:tc>
                  <a:txBody>
                    <a:bodyPr/>
                    <a:lstStyle/>
                    <a:p>
                      <a:r>
                        <a:rPr lang="fr-FR" dirty="0"/>
                        <a:t>6</a:t>
                      </a:r>
                    </a:p>
                  </a:txBody>
                  <a:tcPr>
                    <a:solidFill>
                      <a:srgbClr val="FFFF00"/>
                    </a:solidFill>
                  </a:tcPr>
                </a:tc>
                <a:tc>
                  <a:txBody>
                    <a:bodyPr/>
                    <a:lstStyle/>
                    <a:p>
                      <a:r>
                        <a:rPr lang="fr-FR" dirty="0"/>
                        <a:t>9</a:t>
                      </a:r>
                    </a:p>
                  </a:txBody>
                  <a:tcPr>
                    <a:solidFill>
                      <a:srgbClr val="FFFF00"/>
                    </a:solidFill>
                  </a:tcPr>
                </a:tc>
                <a:tc>
                  <a:txBody>
                    <a:bodyPr/>
                    <a:lstStyle/>
                    <a:p>
                      <a:r>
                        <a:rPr lang="fr-FR" dirty="0"/>
                        <a:t>12</a:t>
                      </a:r>
                    </a:p>
                  </a:txBody>
                  <a:tcPr>
                    <a:solidFill>
                      <a:srgbClr val="FFC000"/>
                    </a:solidFill>
                  </a:tcPr>
                </a:tc>
                <a:tc>
                  <a:txBody>
                    <a:bodyPr/>
                    <a:lstStyle/>
                    <a:p>
                      <a:r>
                        <a:rPr lang="fr-FR" dirty="0"/>
                        <a:t>15</a:t>
                      </a:r>
                    </a:p>
                  </a:txBody>
                  <a:tcPr>
                    <a:solidFill>
                      <a:srgbClr val="FFC000"/>
                    </a:solidFill>
                  </a:tcPr>
                </a:tc>
                <a:extLst>
                  <a:ext uri="{0D108BD9-81ED-4DB2-BD59-A6C34878D82A}">
                    <a16:rowId xmlns:a16="http://schemas.microsoft.com/office/drawing/2014/main" val="10002"/>
                  </a:ext>
                </a:extLst>
              </a:tr>
              <a:tr h="246487">
                <a:tc>
                  <a:txBody>
                    <a:bodyPr/>
                    <a:lstStyle/>
                    <a:p>
                      <a:r>
                        <a:rPr lang="fr-FR" dirty="0"/>
                        <a:t>2</a:t>
                      </a:r>
                    </a:p>
                  </a:txBody>
                  <a:tcPr>
                    <a:solidFill>
                      <a:schemeClr val="bg1">
                        <a:lumMod val="50000"/>
                      </a:schemeClr>
                    </a:solidFill>
                  </a:tcPr>
                </a:tc>
                <a:tc>
                  <a:txBody>
                    <a:bodyPr/>
                    <a:lstStyle/>
                    <a:p>
                      <a:r>
                        <a:rPr lang="fr-FR" dirty="0"/>
                        <a:t>2</a:t>
                      </a:r>
                    </a:p>
                  </a:txBody>
                  <a:tcPr>
                    <a:solidFill>
                      <a:srgbClr val="00B050"/>
                    </a:solidFill>
                  </a:tcPr>
                </a:tc>
                <a:tc>
                  <a:txBody>
                    <a:bodyPr/>
                    <a:lstStyle/>
                    <a:p>
                      <a:r>
                        <a:rPr lang="fr-FR" dirty="0"/>
                        <a:t>4</a:t>
                      </a:r>
                    </a:p>
                  </a:txBody>
                  <a:tcPr>
                    <a:solidFill>
                      <a:srgbClr val="00B050"/>
                    </a:solidFill>
                  </a:tcPr>
                </a:tc>
                <a:tc>
                  <a:txBody>
                    <a:bodyPr/>
                    <a:lstStyle/>
                    <a:p>
                      <a:r>
                        <a:rPr lang="fr-FR" dirty="0"/>
                        <a:t>6</a:t>
                      </a:r>
                    </a:p>
                  </a:txBody>
                  <a:tcPr>
                    <a:solidFill>
                      <a:srgbClr val="FFFF00"/>
                    </a:solidFill>
                  </a:tcPr>
                </a:tc>
                <a:tc>
                  <a:txBody>
                    <a:bodyPr/>
                    <a:lstStyle/>
                    <a:p>
                      <a:r>
                        <a:rPr lang="fr-FR" dirty="0"/>
                        <a:t>8</a:t>
                      </a:r>
                    </a:p>
                  </a:txBody>
                  <a:tcPr>
                    <a:solidFill>
                      <a:srgbClr val="FFFF00"/>
                    </a:solidFill>
                  </a:tcPr>
                </a:tc>
                <a:tc>
                  <a:txBody>
                    <a:bodyPr/>
                    <a:lstStyle/>
                    <a:p>
                      <a:r>
                        <a:rPr lang="fr-FR" dirty="0"/>
                        <a:t>10</a:t>
                      </a:r>
                    </a:p>
                  </a:txBody>
                  <a:tcPr>
                    <a:solidFill>
                      <a:srgbClr val="FFFF00"/>
                    </a:solidFill>
                  </a:tcPr>
                </a:tc>
                <a:extLst>
                  <a:ext uri="{0D108BD9-81ED-4DB2-BD59-A6C34878D82A}">
                    <a16:rowId xmlns:a16="http://schemas.microsoft.com/office/drawing/2014/main" val="10003"/>
                  </a:ext>
                </a:extLst>
              </a:tr>
              <a:tr h="246487">
                <a:tc>
                  <a:txBody>
                    <a:bodyPr/>
                    <a:lstStyle/>
                    <a:p>
                      <a:r>
                        <a:rPr lang="fr-FR" dirty="0"/>
                        <a:t>1</a:t>
                      </a:r>
                    </a:p>
                  </a:txBody>
                  <a:tcPr>
                    <a:solidFill>
                      <a:schemeClr val="bg1">
                        <a:lumMod val="50000"/>
                      </a:schemeClr>
                    </a:solidFill>
                  </a:tcPr>
                </a:tc>
                <a:tc>
                  <a:txBody>
                    <a:bodyPr/>
                    <a:lstStyle/>
                    <a:p>
                      <a:r>
                        <a:rPr lang="fr-FR" dirty="0"/>
                        <a:t>1</a:t>
                      </a:r>
                    </a:p>
                  </a:txBody>
                  <a:tcPr>
                    <a:solidFill>
                      <a:srgbClr val="00B050"/>
                    </a:solidFill>
                  </a:tcPr>
                </a:tc>
                <a:tc>
                  <a:txBody>
                    <a:bodyPr/>
                    <a:lstStyle/>
                    <a:p>
                      <a:r>
                        <a:rPr lang="fr-FR" dirty="0"/>
                        <a:t>2</a:t>
                      </a:r>
                    </a:p>
                  </a:txBody>
                  <a:tcPr>
                    <a:solidFill>
                      <a:srgbClr val="00B050"/>
                    </a:solidFill>
                  </a:tcPr>
                </a:tc>
                <a:tc>
                  <a:txBody>
                    <a:bodyPr/>
                    <a:lstStyle/>
                    <a:p>
                      <a:r>
                        <a:rPr lang="fr-FR" dirty="0"/>
                        <a:t>3</a:t>
                      </a:r>
                    </a:p>
                  </a:txBody>
                  <a:tcPr>
                    <a:solidFill>
                      <a:srgbClr val="00B050"/>
                    </a:solidFill>
                  </a:tcPr>
                </a:tc>
                <a:tc>
                  <a:txBody>
                    <a:bodyPr/>
                    <a:lstStyle/>
                    <a:p>
                      <a:r>
                        <a:rPr lang="fr-FR" dirty="0"/>
                        <a:t>4</a:t>
                      </a:r>
                    </a:p>
                  </a:txBody>
                  <a:tcPr>
                    <a:solidFill>
                      <a:srgbClr val="00B050"/>
                    </a:solidFill>
                  </a:tcPr>
                </a:tc>
                <a:tc>
                  <a:txBody>
                    <a:bodyPr/>
                    <a:lstStyle/>
                    <a:p>
                      <a:r>
                        <a:rPr lang="fr-FR" dirty="0"/>
                        <a:t>5</a:t>
                      </a:r>
                    </a:p>
                  </a:txBody>
                  <a:tcPr>
                    <a:solidFill>
                      <a:srgbClr val="00B050"/>
                    </a:solidFill>
                  </a:tcPr>
                </a:tc>
                <a:extLst>
                  <a:ext uri="{0D108BD9-81ED-4DB2-BD59-A6C34878D82A}">
                    <a16:rowId xmlns:a16="http://schemas.microsoft.com/office/drawing/2014/main" val="10004"/>
                  </a:ext>
                </a:extLst>
              </a:tr>
              <a:tr h="246487">
                <a:tc>
                  <a:txBody>
                    <a:bodyPr/>
                    <a:lstStyle/>
                    <a:p>
                      <a:endParaRPr lang="fr-FR" dirty="0"/>
                    </a:p>
                  </a:txBody>
                  <a:tcPr>
                    <a:solidFill>
                      <a:schemeClr val="bg1">
                        <a:lumMod val="50000"/>
                      </a:schemeClr>
                    </a:solidFill>
                  </a:tcPr>
                </a:tc>
                <a:tc>
                  <a:txBody>
                    <a:bodyPr/>
                    <a:lstStyle/>
                    <a:p>
                      <a:r>
                        <a:rPr lang="fr-FR" dirty="0"/>
                        <a:t>1</a:t>
                      </a:r>
                    </a:p>
                  </a:txBody>
                  <a:tcPr>
                    <a:solidFill>
                      <a:schemeClr val="tx1">
                        <a:lumMod val="65000"/>
                        <a:lumOff val="35000"/>
                      </a:schemeClr>
                    </a:solidFill>
                  </a:tcPr>
                </a:tc>
                <a:tc>
                  <a:txBody>
                    <a:bodyPr/>
                    <a:lstStyle/>
                    <a:p>
                      <a:r>
                        <a:rPr lang="fr-FR" dirty="0"/>
                        <a:t>2</a:t>
                      </a:r>
                    </a:p>
                  </a:txBody>
                  <a:tcPr>
                    <a:solidFill>
                      <a:schemeClr val="tx1">
                        <a:lumMod val="65000"/>
                        <a:lumOff val="35000"/>
                      </a:schemeClr>
                    </a:solidFill>
                  </a:tcPr>
                </a:tc>
                <a:tc>
                  <a:txBody>
                    <a:bodyPr/>
                    <a:lstStyle/>
                    <a:p>
                      <a:r>
                        <a:rPr lang="fr-FR" dirty="0"/>
                        <a:t>3</a:t>
                      </a:r>
                    </a:p>
                  </a:txBody>
                  <a:tcPr>
                    <a:solidFill>
                      <a:schemeClr val="tx1">
                        <a:lumMod val="65000"/>
                        <a:lumOff val="35000"/>
                      </a:schemeClr>
                    </a:solidFill>
                  </a:tcPr>
                </a:tc>
                <a:tc>
                  <a:txBody>
                    <a:bodyPr/>
                    <a:lstStyle/>
                    <a:p>
                      <a:r>
                        <a:rPr lang="fr-FR" dirty="0"/>
                        <a:t>4</a:t>
                      </a:r>
                    </a:p>
                  </a:txBody>
                  <a:tcPr>
                    <a:solidFill>
                      <a:schemeClr val="tx1">
                        <a:lumMod val="65000"/>
                        <a:lumOff val="35000"/>
                      </a:schemeClr>
                    </a:solidFill>
                  </a:tcPr>
                </a:tc>
                <a:tc>
                  <a:txBody>
                    <a:bodyPr/>
                    <a:lstStyle/>
                    <a:p>
                      <a:r>
                        <a:rPr lang="fr-FR" dirty="0"/>
                        <a:t>5</a:t>
                      </a:r>
                    </a:p>
                  </a:txBody>
                  <a:tcPr>
                    <a:solidFill>
                      <a:schemeClr val="tx1">
                        <a:lumMod val="65000"/>
                        <a:lumOff val="35000"/>
                      </a:schemeClr>
                    </a:solidFill>
                  </a:tcPr>
                </a:tc>
                <a:extLst>
                  <a:ext uri="{0D108BD9-81ED-4DB2-BD59-A6C34878D82A}">
                    <a16:rowId xmlns:a16="http://schemas.microsoft.com/office/drawing/2014/main" val="10005"/>
                  </a:ext>
                </a:extLst>
              </a:tr>
            </a:tbl>
          </a:graphicData>
        </a:graphic>
      </p:graphicFrame>
      <p:sp>
        <p:nvSpPr>
          <p:cNvPr id="6" name="ZoneTexte 5"/>
          <p:cNvSpPr txBox="1"/>
          <p:nvPr/>
        </p:nvSpPr>
        <p:spPr>
          <a:xfrm>
            <a:off x="1214414" y="4857760"/>
            <a:ext cx="1857388" cy="369332"/>
          </a:xfrm>
          <a:prstGeom prst="rect">
            <a:avLst/>
          </a:prstGeom>
          <a:noFill/>
        </p:spPr>
        <p:txBody>
          <a:bodyPr wrap="square" rtlCol="0">
            <a:spAutoFit/>
          </a:bodyPr>
          <a:lstStyle/>
          <a:p>
            <a:r>
              <a:rPr lang="fr-FR" dirty="0"/>
              <a:t>URGENCE</a:t>
            </a:r>
          </a:p>
        </p:txBody>
      </p:sp>
      <p:sp>
        <p:nvSpPr>
          <p:cNvPr id="7" name="ZoneTexte 6"/>
          <p:cNvSpPr txBox="1"/>
          <p:nvPr/>
        </p:nvSpPr>
        <p:spPr>
          <a:xfrm>
            <a:off x="285720" y="3000372"/>
            <a:ext cx="71438" cy="1754326"/>
          </a:xfrm>
          <a:prstGeom prst="rect">
            <a:avLst/>
          </a:prstGeom>
          <a:noFill/>
        </p:spPr>
        <p:txBody>
          <a:bodyPr wrap="square" rtlCol="0">
            <a:spAutoFit/>
          </a:bodyPr>
          <a:lstStyle/>
          <a:p>
            <a:r>
              <a:rPr lang="fr-FR" dirty="0"/>
              <a:t>VALEUR</a:t>
            </a:r>
          </a:p>
        </p:txBody>
      </p:sp>
      <p:graphicFrame>
        <p:nvGraphicFramePr>
          <p:cNvPr id="8" name="Tableau 7"/>
          <p:cNvGraphicFramePr>
            <a:graphicFrameLocks noGrp="1"/>
          </p:cNvGraphicFramePr>
          <p:nvPr>
            <p:extLst>
              <p:ext uri="{D42A27DB-BD31-4B8C-83A1-F6EECF244321}">
                <p14:modId xmlns:p14="http://schemas.microsoft.com/office/powerpoint/2010/main" val="3914407627"/>
              </p:ext>
            </p:extLst>
          </p:nvPr>
        </p:nvGraphicFramePr>
        <p:xfrm>
          <a:off x="5786446" y="2214554"/>
          <a:ext cx="2428892" cy="4480560"/>
        </p:xfrm>
        <a:graphic>
          <a:graphicData uri="http://schemas.openxmlformats.org/drawingml/2006/table">
            <a:tbl>
              <a:tblPr firstRow="1" bandRow="1">
                <a:tableStyleId>{5C22544A-7EE6-4342-B048-85BDC9FD1C3A}</a:tableStyleId>
              </a:tblPr>
              <a:tblGrid>
                <a:gridCol w="814868">
                  <a:extLst>
                    <a:ext uri="{9D8B030D-6E8A-4147-A177-3AD203B41FA5}">
                      <a16:colId xmlns:a16="http://schemas.microsoft.com/office/drawing/2014/main" val="20000"/>
                    </a:ext>
                  </a:extLst>
                </a:gridCol>
                <a:gridCol w="1614024">
                  <a:extLst>
                    <a:ext uri="{9D8B030D-6E8A-4147-A177-3AD203B41FA5}">
                      <a16:colId xmlns:a16="http://schemas.microsoft.com/office/drawing/2014/main" val="20001"/>
                    </a:ext>
                  </a:extLst>
                </a:gridCol>
              </a:tblGrid>
              <a:tr h="829471">
                <a:tc>
                  <a:txBody>
                    <a:bodyPr/>
                    <a:lstStyle/>
                    <a:p>
                      <a:r>
                        <a:rPr lang="fr-FR" dirty="0"/>
                        <a:t>25</a:t>
                      </a:r>
                    </a:p>
                  </a:txBody>
                  <a:tcPr>
                    <a:solidFill>
                      <a:srgbClr val="FF0000"/>
                    </a:solidFill>
                  </a:tcPr>
                </a:tc>
                <a:tc>
                  <a:txBody>
                    <a:bodyPr/>
                    <a:lstStyle/>
                    <a:p>
                      <a:endParaRPr kumimoji="0" lang="fr-FR" sz="900" b="1" kern="1200" baseline="0" dirty="0">
                        <a:solidFill>
                          <a:schemeClr val="tx1"/>
                        </a:solidFill>
                        <a:latin typeface="+mn-lt"/>
                        <a:ea typeface="+mn-ea"/>
                        <a:cs typeface="+mn-cs"/>
                      </a:endParaRPr>
                    </a:p>
                    <a:p>
                      <a:r>
                        <a:rPr kumimoji="0" lang="fr-FR" sz="900" b="1" kern="1200" baseline="0" dirty="0">
                          <a:solidFill>
                            <a:schemeClr val="tx1"/>
                          </a:solidFill>
                          <a:latin typeface="+mn-lt"/>
                          <a:ea typeface="+mn-ea"/>
                          <a:cs typeface="+mn-cs"/>
                        </a:rPr>
                        <a:t>Critique</a:t>
                      </a:r>
                    </a:p>
                    <a:p>
                      <a:r>
                        <a:rPr kumimoji="0" lang="fr-FR" sz="900" b="1" kern="1200" baseline="0" dirty="0">
                          <a:solidFill>
                            <a:schemeClr val="tx1"/>
                          </a:solidFill>
                          <a:latin typeface="+mn-lt"/>
                          <a:ea typeface="+mn-ea"/>
                          <a:cs typeface="+mn-cs"/>
                        </a:rPr>
                        <a:t>Doit être fait immédiatement	</a:t>
                      </a:r>
                    </a:p>
                    <a:p>
                      <a:endParaRPr lang="fr-FR" dirty="0"/>
                    </a:p>
                  </a:txBody>
                  <a:tcPr>
                    <a:solidFill>
                      <a:schemeClr val="bg1"/>
                    </a:solidFill>
                  </a:tcPr>
                </a:tc>
                <a:extLst>
                  <a:ext uri="{0D108BD9-81ED-4DB2-BD59-A6C34878D82A}">
                    <a16:rowId xmlns:a16="http://schemas.microsoft.com/office/drawing/2014/main" val="10000"/>
                  </a:ext>
                </a:extLst>
              </a:tr>
              <a:tr h="829471">
                <a:tc>
                  <a:txBody>
                    <a:bodyPr/>
                    <a:lstStyle/>
                    <a:p>
                      <a:r>
                        <a:rPr lang="fr-FR" dirty="0"/>
                        <a:t>15-20</a:t>
                      </a:r>
                    </a:p>
                  </a:txBody>
                  <a:tcPr>
                    <a:solidFill>
                      <a:srgbClr val="FFC000"/>
                    </a:solidFill>
                  </a:tcPr>
                </a:tc>
                <a:tc>
                  <a:txBody>
                    <a:bodyPr/>
                    <a:lstStyle/>
                    <a:p>
                      <a:endParaRPr kumimoji="0" lang="fr-FR" sz="900" kern="1200" baseline="0" dirty="0">
                        <a:solidFill>
                          <a:schemeClr val="dk1"/>
                        </a:solidFill>
                        <a:latin typeface="+mn-lt"/>
                        <a:ea typeface="+mn-ea"/>
                        <a:cs typeface="+mn-cs"/>
                      </a:endParaRPr>
                    </a:p>
                    <a:p>
                      <a:r>
                        <a:rPr kumimoji="0" lang="fr-FR" sz="900" b="1" kern="1200" baseline="0" dirty="0">
                          <a:solidFill>
                            <a:schemeClr val="dk1"/>
                          </a:solidFill>
                          <a:latin typeface="+mn-lt"/>
                          <a:ea typeface="+mn-ea"/>
                          <a:cs typeface="+mn-cs"/>
                        </a:rPr>
                        <a:t>Important</a:t>
                      </a:r>
                    </a:p>
                    <a:p>
                      <a:r>
                        <a:rPr kumimoji="0" lang="fr-FR" sz="900" b="1" kern="1200" baseline="0" dirty="0">
                          <a:solidFill>
                            <a:schemeClr val="dk1"/>
                          </a:solidFill>
                          <a:latin typeface="+mn-lt"/>
                          <a:ea typeface="+mn-ea"/>
                          <a:cs typeface="+mn-cs"/>
                        </a:rPr>
                        <a:t>A inclure dans la prochaine itération</a:t>
                      </a:r>
                      <a:r>
                        <a:rPr kumimoji="0" lang="fr-FR" sz="900" kern="1200" baseline="0" dirty="0">
                          <a:solidFill>
                            <a:schemeClr val="dk1"/>
                          </a:solidFill>
                          <a:latin typeface="+mn-lt"/>
                          <a:ea typeface="+mn-ea"/>
                          <a:cs typeface="+mn-cs"/>
                        </a:rPr>
                        <a:t>	</a:t>
                      </a:r>
                    </a:p>
                    <a:p>
                      <a:endParaRPr lang="fr-FR" dirty="0"/>
                    </a:p>
                  </a:txBody>
                  <a:tcPr>
                    <a:solidFill>
                      <a:schemeClr val="bg1"/>
                    </a:solidFill>
                  </a:tcPr>
                </a:tc>
                <a:extLst>
                  <a:ext uri="{0D108BD9-81ED-4DB2-BD59-A6C34878D82A}">
                    <a16:rowId xmlns:a16="http://schemas.microsoft.com/office/drawing/2014/main" val="10001"/>
                  </a:ext>
                </a:extLst>
              </a:tr>
              <a:tr h="829471">
                <a:tc>
                  <a:txBody>
                    <a:bodyPr/>
                    <a:lstStyle/>
                    <a:p>
                      <a:r>
                        <a:rPr lang="fr-FR" dirty="0"/>
                        <a:t>6-12</a:t>
                      </a:r>
                    </a:p>
                  </a:txBody>
                  <a:tcPr>
                    <a:solidFill>
                      <a:srgbClr val="FFFF00"/>
                    </a:solidFill>
                  </a:tcPr>
                </a:tc>
                <a:tc>
                  <a:txBody>
                    <a:bodyPr/>
                    <a:lstStyle/>
                    <a:p>
                      <a:endParaRPr kumimoji="0" lang="fr-FR" sz="1800" kern="1200" baseline="0" dirty="0">
                        <a:solidFill>
                          <a:schemeClr val="dk1"/>
                        </a:solidFill>
                        <a:latin typeface="+mn-lt"/>
                        <a:ea typeface="+mn-ea"/>
                        <a:cs typeface="+mn-cs"/>
                      </a:endParaRPr>
                    </a:p>
                    <a:p>
                      <a:r>
                        <a:rPr kumimoji="0" lang="fr-FR" sz="900" b="1" kern="1200" baseline="0" dirty="0">
                          <a:solidFill>
                            <a:schemeClr val="dk1"/>
                          </a:solidFill>
                          <a:latin typeface="+mn-lt"/>
                          <a:ea typeface="+mn-ea"/>
                          <a:cs typeface="+mn-cs"/>
                        </a:rPr>
                        <a:t>Modérément important</a:t>
                      </a:r>
                    </a:p>
                    <a:p>
                      <a:r>
                        <a:rPr kumimoji="0" lang="fr-FR" sz="900" b="1" kern="1200" baseline="0" dirty="0">
                          <a:solidFill>
                            <a:schemeClr val="dk1"/>
                          </a:solidFill>
                          <a:latin typeface="+mn-lt"/>
                          <a:ea typeface="+mn-ea"/>
                          <a:cs typeface="+mn-cs"/>
                        </a:rPr>
                        <a:t>A prévoir pour les 2-3 prochaines itérations</a:t>
                      </a:r>
                      <a:r>
                        <a:rPr kumimoji="0" lang="fr-FR" sz="1800" kern="1200" baseline="0" dirty="0">
                          <a:solidFill>
                            <a:schemeClr val="dk1"/>
                          </a:solidFill>
                          <a:latin typeface="+mn-lt"/>
                          <a:ea typeface="+mn-ea"/>
                          <a:cs typeface="+mn-cs"/>
                        </a:rPr>
                        <a:t>	</a:t>
                      </a:r>
                    </a:p>
                    <a:p>
                      <a:endParaRPr lang="fr-FR" dirty="0"/>
                    </a:p>
                  </a:txBody>
                  <a:tcPr>
                    <a:solidFill>
                      <a:schemeClr val="bg1"/>
                    </a:solidFill>
                  </a:tcPr>
                </a:tc>
                <a:extLst>
                  <a:ext uri="{0D108BD9-81ED-4DB2-BD59-A6C34878D82A}">
                    <a16:rowId xmlns:a16="http://schemas.microsoft.com/office/drawing/2014/main" val="10002"/>
                  </a:ext>
                </a:extLst>
              </a:tr>
              <a:tr h="829471">
                <a:tc>
                  <a:txBody>
                    <a:bodyPr/>
                    <a:lstStyle/>
                    <a:p>
                      <a:r>
                        <a:rPr lang="fr-FR" dirty="0"/>
                        <a:t>1-5</a:t>
                      </a:r>
                    </a:p>
                  </a:txBody>
                  <a:tcPr>
                    <a:solidFill>
                      <a:srgbClr val="00B050"/>
                    </a:solidFill>
                  </a:tcPr>
                </a:tc>
                <a:tc>
                  <a:txBody>
                    <a:bodyPr/>
                    <a:lstStyle/>
                    <a:p>
                      <a:endParaRPr kumimoji="0" lang="fr-FR" sz="1800" kern="1200" baseline="0" dirty="0">
                        <a:solidFill>
                          <a:schemeClr val="dk1"/>
                        </a:solidFill>
                        <a:latin typeface="+mn-lt"/>
                        <a:ea typeface="+mn-ea"/>
                        <a:cs typeface="+mn-cs"/>
                      </a:endParaRPr>
                    </a:p>
                    <a:p>
                      <a:r>
                        <a:rPr kumimoji="0" lang="fr-FR" sz="900" b="1" kern="1200" baseline="0" dirty="0">
                          <a:solidFill>
                            <a:schemeClr val="dk1"/>
                          </a:solidFill>
                          <a:latin typeface="+mn-lt"/>
                          <a:ea typeface="+mn-ea"/>
                          <a:cs typeface="+mn-cs"/>
                        </a:rPr>
                        <a:t>Nice to have</a:t>
                      </a:r>
                    </a:p>
                    <a:p>
                      <a:r>
                        <a:rPr kumimoji="0" lang="fr-FR" sz="900" b="1" kern="1200" baseline="0" dirty="0">
                          <a:solidFill>
                            <a:schemeClr val="dk1"/>
                          </a:solidFill>
                          <a:latin typeface="+mn-lt"/>
                          <a:ea typeface="+mn-ea"/>
                          <a:cs typeface="+mn-cs"/>
                        </a:rPr>
                        <a:t>Faible priorité</a:t>
                      </a:r>
                    </a:p>
                    <a:p>
                      <a:r>
                        <a:rPr kumimoji="0" lang="fr-FR" sz="900" b="1" kern="1200" baseline="0" dirty="0">
                          <a:solidFill>
                            <a:schemeClr val="dk1"/>
                          </a:solidFill>
                          <a:latin typeface="+mn-lt"/>
                          <a:ea typeface="+mn-ea"/>
                          <a:cs typeface="+mn-cs"/>
                        </a:rPr>
                        <a:t>Planification peu importante	</a:t>
                      </a:r>
                    </a:p>
                    <a:p>
                      <a:endParaRPr lang="fr-FR" dirty="0"/>
                    </a:p>
                  </a:txBody>
                  <a:tcP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Erreurs à éviter </a:t>
            </a:r>
          </a:p>
        </p:txBody>
      </p:sp>
      <p:sp>
        <p:nvSpPr>
          <p:cNvPr id="3" name="Espace réservé du contenu 2"/>
          <p:cNvSpPr>
            <a:spLocks noGrp="1"/>
          </p:cNvSpPr>
          <p:nvPr>
            <p:ph idx="1"/>
          </p:nvPr>
        </p:nvSpPr>
        <p:spPr>
          <a:xfrm>
            <a:off x="457200" y="1357298"/>
            <a:ext cx="8229600" cy="4967302"/>
          </a:xfrm>
        </p:spPr>
        <p:txBody>
          <a:bodyPr>
            <a:normAutofit/>
          </a:bodyPr>
          <a:lstStyle/>
          <a:p>
            <a:r>
              <a:rPr lang="fr-FR" dirty="0"/>
              <a:t>Ne pas avoir de </a:t>
            </a:r>
            <a:r>
              <a:rPr lang="fr-FR" dirty="0" err="1"/>
              <a:t>Backlog</a:t>
            </a:r>
            <a:r>
              <a:rPr lang="fr-FR" dirty="0"/>
              <a:t> de produit</a:t>
            </a:r>
          </a:p>
          <a:p>
            <a:r>
              <a:rPr lang="fr-FR" dirty="0"/>
              <a:t>Avoir plusieurs </a:t>
            </a:r>
            <a:r>
              <a:rPr lang="fr-FR" dirty="0" err="1"/>
              <a:t>Backlogs</a:t>
            </a:r>
            <a:r>
              <a:rPr lang="fr-FR" dirty="0"/>
              <a:t> pour un seul produit (ou d'autres sources parasites, comme un gestionnaire d’anomalies)</a:t>
            </a:r>
          </a:p>
          <a:p>
            <a:r>
              <a:rPr lang="fr-FR" dirty="0"/>
              <a:t>Ne pas partager le </a:t>
            </a:r>
            <a:r>
              <a:rPr lang="fr-FR" dirty="0" err="1"/>
              <a:t>Backlog</a:t>
            </a:r>
            <a:r>
              <a:rPr lang="fr-FR" dirty="0"/>
              <a:t> avec toute l'équipe</a:t>
            </a:r>
          </a:p>
          <a:p>
            <a:r>
              <a:rPr lang="fr-FR"/>
              <a:t>Ne </a:t>
            </a:r>
            <a:r>
              <a:rPr lang="fr-FR" dirty="0"/>
              <a:t>jamais actualiser le </a:t>
            </a:r>
            <a:r>
              <a:rPr lang="fr-FR" dirty="0" err="1"/>
              <a:t>Backlog</a:t>
            </a:r>
            <a:endParaRPr lang="fr-FR" dirty="0"/>
          </a:p>
          <a:p>
            <a:r>
              <a:rPr lang="fr-FR" dirty="0"/>
              <a:t>Confondre avec le </a:t>
            </a:r>
            <a:r>
              <a:rPr lang="fr-FR" dirty="0" err="1"/>
              <a:t>Backlog</a:t>
            </a:r>
            <a:r>
              <a:rPr lang="fr-FR" dirty="0"/>
              <a:t> d’itération en y mettant des tâches</a:t>
            </a:r>
          </a:p>
          <a:p>
            <a:r>
              <a:rPr lang="fr-FR" dirty="0"/>
              <a:t>Avoir plus de 150 éléments actifs à faire dans le </a:t>
            </a:r>
            <a:r>
              <a:rPr lang="fr-FR" dirty="0" err="1"/>
              <a:t>Backlog</a:t>
            </a:r>
            <a:endParaRPr lang="fr-FR" dirty="0"/>
          </a:p>
          <a:p>
            <a:r>
              <a:rPr lang="fr-FR" dirty="0"/>
              <a:t>Ne pas prioriser les éléments ou donner des priorités égales</a:t>
            </a:r>
          </a:p>
          <a:p>
            <a:endParaRPr lang="fr-FR"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Proxy Product </a:t>
            </a:r>
            <a:r>
              <a:rPr lang="fr-FR" dirty="0" err="1"/>
              <a:t>Owner</a:t>
            </a:r>
            <a:endParaRPr lang="fr-FR" dirty="0"/>
          </a:p>
        </p:txBody>
      </p:sp>
      <p:pic>
        <p:nvPicPr>
          <p:cNvPr id="2050" name="Picture 2" descr="C:\Users\Tim\Desktop\formation\Formation Agile\Formation Agile moi\image\proxy-product-owner-proxy-po-e1547372080318.jpg"/>
          <p:cNvPicPr>
            <a:picLocks noChangeAspect="1" noChangeArrowheads="1"/>
          </p:cNvPicPr>
          <p:nvPr/>
        </p:nvPicPr>
        <p:blipFill>
          <a:blip r:embed="rId2"/>
          <a:srcRect/>
          <a:stretch>
            <a:fillRect/>
          </a:stretch>
        </p:blipFill>
        <p:spPr bwMode="auto">
          <a:xfrm>
            <a:off x="214283" y="1785926"/>
            <a:ext cx="8929717" cy="4429156"/>
          </a:xfrm>
          <a:prstGeom prst="rect">
            <a:avLst/>
          </a:prstGeom>
          <a:no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a:lstStyle/>
          <a:p>
            <a:r>
              <a:rPr lang="en-US" b="1" dirty="0"/>
              <a:t>On average, items on the Product Backlog tend to be _____</a:t>
            </a:r>
          </a:p>
          <a:p>
            <a:pPr lvl="1"/>
            <a:r>
              <a:rPr lang="en-US" dirty="0"/>
              <a:t>a. Larger than those on the Sprint Backlog</a:t>
            </a:r>
          </a:p>
          <a:p>
            <a:pPr lvl="1"/>
            <a:r>
              <a:rPr lang="en-US" dirty="0"/>
              <a:t>b. Smaller than those on the Sprint Backlog</a:t>
            </a:r>
          </a:p>
          <a:p>
            <a:pPr lvl="1"/>
            <a:r>
              <a:rPr lang="en-US" dirty="0"/>
              <a:t>c. The same size as those on the Sprint Backlog</a:t>
            </a:r>
          </a:p>
          <a:p>
            <a:endParaRPr lang="fr-FR"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92500" lnSpcReduction="20000"/>
          </a:bodyPr>
          <a:lstStyle/>
          <a:p>
            <a:r>
              <a:rPr lang="en-US" b="1" dirty="0"/>
              <a:t>On average, items on the Product Backlog tend to be _____</a:t>
            </a:r>
          </a:p>
          <a:p>
            <a:pPr lvl="1"/>
            <a:r>
              <a:rPr lang="en-US" dirty="0">
                <a:solidFill>
                  <a:srgbClr val="FF0000"/>
                </a:solidFill>
              </a:rPr>
              <a:t>a. Larger than those on the Sprint Backlog</a:t>
            </a:r>
          </a:p>
          <a:p>
            <a:pPr lvl="1"/>
            <a:r>
              <a:rPr lang="en-US" dirty="0"/>
              <a:t>b. Smaller than those on the Sprint Backlog</a:t>
            </a:r>
          </a:p>
          <a:p>
            <a:pPr lvl="1"/>
            <a:r>
              <a:rPr lang="en-US" dirty="0"/>
              <a:t>c. The same size as those on the Sprint Backlog</a:t>
            </a:r>
          </a:p>
          <a:p>
            <a:pPr lvl="1">
              <a:buNone/>
            </a:pPr>
            <a:endParaRPr lang="en-US" dirty="0"/>
          </a:p>
          <a:p>
            <a:pPr lvl="1">
              <a:buNone/>
            </a:pPr>
            <a:r>
              <a:rPr lang="en-US" sz="1900" dirty="0"/>
              <a:t>This is how it works: When you first add the items to the Product Backlog, you don't have to break them down into very small and clear items, because it's a form of upfront planning. Some of them may be very large. </a:t>
            </a:r>
          </a:p>
          <a:p>
            <a:pPr lvl="1">
              <a:buNone/>
            </a:pPr>
            <a:endParaRPr lang="en-US" sz="1900" dirty="0"/>
          </a:p>
          <a:p>
            <a:pPr lvl="1">
              <a:buNone/>
            </a:pPr>
            <a:r>
              <a:rPr lang="en-US" sz="1900" dirty="0"/>
              <a:t>When you order the items, if they are on the top of the list, you have to make them clear, and make sure they can fit into one Sprint; therefore, you will break them down into smaller items. Some of those child items may remain on the top, and some may go down. As a result, items on the top of the Product Backlog are on average smaller than those on the bottom. </a:t>
            </a:r>
          </a:p>
          <a:p>
            <a:pPr lvl="1">
              <a:buNone/>
            </a:pPr>
            <a:endParaRPr lang="en-US" sz="1900" dirty="0"/>
          </a:p>
          <a:p>
            <a:pPr lvl="1">
              <a:buNone/>
            </a:pPr>
            <a:r>
              <a:rPr lang="en-US" sz="1900" dirty="0"/>
              <a:t>On the other hand, items on the Sprint Backlog come from the top of the Product Backlog, therefore, we can say that the items on the Sprint Backlog are, on average, smaller than items on the Product Backlog.</a:t>
            </a:r>
          </a:p>
          <a:p>
            <a:endParaRPr lang="fr-FR"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normAutofit fontScale="92500"/>
          </a:bodyPr>
          <a:lstStyle/>
          <a:p>
            <a:r>
              <a:rPr lang="en-US" b="1" dirty="0"/>
              <a:t>Which three statements are correct about non-functional requirements?</a:t>
            </a:r>
          </a:p>
          <a:p>
            <a:r>
              <a:rPr lang="en-US" dirty="0"/>
              <a:t>a. Scrum is all about functional requirements.</a:t>
            </a:r>
          </a:p>
          <a:p>
            <a:r>
              <a:rPr lang="en-US" dirty="0"/>
              <a:t>b. Some of them can be added to the Definition of Done.</a:t>
            </a:r>
          </a:p>
          <a:p>
            <a:r>
              <a:rPr lang="en-US" dirty="0"/>
              <a:t>c. They will be reflected in the Sprint Goal.</a:t>
            </a:r>
          </a:p>
          <a:p>
            <a:r>
              <a:rPr lang="en-US" dirty="0"/>
              <a:t>d. They should be incorporated into every increment.</a:t>
            </a:r>
          </a:p>
          <a:p>
            <a:r>
              <a:rPr lang="en-US" dirty="0"/>
              <a:t>e. They will be considered in the Hardening Sprints.</a:t>
            </a:r>
          </a:p>
          <a:p>
            <a:r>
              <a:rPr lang="en-US" dirty="0"/>
              <a:t>f. Some of them can be added to the Product Backlog.</a:t>
            </a:r>
          </a:p>
          <a:p>
            <a:r>
              <a:rPr lang="en-US" dirty="0"/>
              <a:t>g. They will be in the Sprint Backlog, but not the Product Backlog.</a:t>
            </a:r>
          </a:p>
          <a:p>
            <a:endParaRPr lang="fr-F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62500" lnSpcReduction="20000"/>
          </a:bodyPr>
          <a:lstStyle/>
          <a:p>
            <a:r>
              <a:rPr lang="en-US" b="1" dirty="0"/>
              <a:t>Which three statements are correct about non-functional requirements?</a:t>
            </a:r>
          </a:p>
          <a:p>
            <a:r>
              <a:rPr lang="en-US" dirty="0"/>
              <a:t>a. Scrum is all about functional requirements.</a:t>
            </a:r>
          </a:p>
          <a:p>
            <a:r>
              <a:rPr lang="en-US" dirty="0">
                <a:solidFill>
                  <a:srgbClr val="FF0000"/>
                </a:solidFill>
              </a:rPr>
              <a:t>b. Some of them can be added to the Definition of Done.</a:t>
            </a:r>
          </a:p>
          <a:p>
            <a:r>
              <a:rPr lang="en-US" dirty="0"/>
              <a:t>c. They will be reflected in the Sprint Goal.</a:t>
            </a:r>
          </a:p>
          <a:p>
            <a:r>
              <a:rPr lang="en-US" dirty="0">
                <a:solidFill>
                  <a:srgbClr val="FF0000"/>
                </a:solidFill>
              </a:rPr>
              <a:t>d. They should be incorporated into every increment</a:t>
            </a:r>
            <a:r>
              <a:rPr lang="en-US" dirty="0"/>
              <a:t>.</a:t>
            </a:r>
          </a:p>
          <a:p>
            <a:r>
              <a:rPr lang="en-US" dirty="0"/>
              <a:t>e. They will be considered in the Hardening Sprints.</a:t>
            </a:r>
          </a:p>
          <a:p>
            <a:r>
              <a:rPr lang="en-US" dirty="0">
                <a:solidFill>
                  <a:srgbClr val="FF0000"/>
                </a:solidFill>
              </a:rPr>
              <a:t>f. Some of them can be added to the Product Backlog.</a:t>
            </a:r>
          </a:p>
          <a:p>
            <a:r>
              <a:rPr lang="en-US" dirty="0"/>
              <a:t>g. They will be in the Sprint Backlog, but not the Product Backlog.</a:t>
            </a:r>
          </a:p>
          <a:p>
            <a:endParaRPr lang="en-US" dirty="0"/>
          </a:p>
          <a:p>
            <a:pPr>
              <a:buNone/>
            </a:pPr>
            <a:r>
              <a:rPr lang="en-US" dirty="0"/>
              <a:t>	a. There are always non-functional requirements.</a:t>
            </a:r>
          </a:p>
          <a:p>
            <a:pPr>
              <a:buNone/>
            </a:pPr>
            <a:br>
              <a:rPr lang="en-US" dirty="0"/>
            </a:br>
            <a:r>
              <a:rPr lang="en-US" dirty="0"/>
              <a:t>b. E.g. security, scalability, maintainability</a:t>
            </a:r>
          </a:p>
          <a:p>
            <a:pPr>
              <a:buNone/>
            </a:pPr>
            <a:br>
              <a:rPr lang="en-US" dirty="0"/>
            </a:br>
            <a:r>
              <a:rPr lang="en-US" dirty="0"/>
              <a:t>c. Non-functional features are about the way functional features work, not about our goals for Sprints.</a:t>
            </a:r>
          </a:p>
          <a:p>
            <a:pPr>
              <a:buNone/>
            </a:pPr>
            <a:br>
              <a:rPr lang="en-US" dirty="0"/>
            </a:br>
            <a:r>
              <a:rPr lang="en-US" dirty="0"/>
              <a:t>d. E.g. security</a:t>
            </a:r>
          </a:p>
          <a:p>
            <a:pPr>
              <a:buNone/>
            </a:pPr>
            <a:br>
              <a:rPr lang="en-US" dirty="0"/>
            </a:br>
            <a:r>
              <a:rPr lang="en-US" dirty="0"/>
              <a:t>e. There are no Hardening Sprints.</a:t>
            </a:r>
          </a:p>
          <a:p>
            <a:pPr>
              <a:buNone/>
            </a:pPr>
            <a:br>
              <a:rPr lang="en-US" dirty="0"/>
            </a:br>
            <a:r>
              <a:rPr lang="en-US" dirty="0"/>
              <a:t>f. E.g. something related to performance of a certain part of the software</a:t>
            </a:r>
          </a:p>
          <a:p>
            <a:pPr>
              <a:buNone/>
            </a:pPr>
            <a:br>
              <a:rPr lang="en-US" dirty="0"/>
            </a:br>
            <a:r>
              <a:rPr lang="en-US" dirty="0"/>
              <a:t>g. All items in the Sprint Backlog come from the Product Backlog, except for process improvement items that are generated in Sprint Retrospectives.</a:t>
            </a:r>
            <a:endParaRPr lang="fr-F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71472" y="928670"/>
            <a:ext cx="8229600" cy="4389120"/>
          </a:xfrm>
        </p:spPr>
        <p:txBody>
          <a:bodyPr/>
          <a:lstStyle/>
          <a:p>
            <a:r>
              <a:rPr lang="fr-FR" dirty="0"/>
              <a:t>Loi de Buter </a:t>
            </a:r>
          </a:p>
          <a:p>
            <a:endParaRPr lang="fr-FR" dirty="0"/>
          </a:p>
        </p:txBody>
      </p:sp>
      <p:pic>
        <p:nvPicPr>
          <p:cNvPr id="3074" name="Picture 2" descr="C:\Users\Tim\Desktop\formation agile\Formation Agile moi\image\cloud.jpg"/>
          <p:cNvPicPr>
            <a:picLocks noChangeAspect="1" noChangeArrowheads="1"/>
          </p:cNvPicPr>
          <p:nvPr/>
        </p:nvPicPr>
        <p:blipFill>
          <a:blip r:embed="rId2"/>
          <a:srcRect/>
          <a:stretch>
            <a:fillRect/>
          </a:stretch>
        </p:blipFill>
        <p:spPr bwMode="auto">
          <a:xfrm>
            <a:off x="1357290" y="1857364"/>
            <a:ext cx="5995999" cy="3187873"/>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Question Scrum.org</a:t>
            </a:r>
          </a:p>
        </p:txBody>
      </p:sp>
      <p:sp>
        <p:nvSpPr>
          <p:cNvPr id="3" name="Espace réservé du contenu 2"/>
          <p:cNvSpPr>
            <a:spLocks noGrp="1"/>
          </p:cNvSpPr>
          <p:nvPr>
            <p:ph idx="1"/>
          </p:nvPr>
        </p:nvSpPr>
        <p:spPr/>
        <p:txBody>
          <a:bodyPr/>
          <a:lstStyle/>
          <a:p>
            <a:r>
              <a:rPr lang="en-US" b="1" dirty="0"/>
              <a:t>Who is responsible for explaining the Product Backlog items?</a:t>
            </a:r>
          </a:p>
          <a:p>
            <a:pPr lvl="1"/>
            <a:r>
              <a:rPr lang="en-US" dirty="0"/>
              <a:t>a. Scrum Master</a:t>
            </a:r>
          </a:p>
          <a:p>
            <a:pPr lvl="1"/>
            <a:r>
              <a:rPr lang="en-US" dirty="0"/>
              <a:t>b. User representative(s)</a:t>
            </a:r>
          </a:p>
          <a:p>
            <a:pPr lvl="1"/>
            <a:r>
              <a:rPr lang="en-US" dirty="0"/>
              <a:t>c. Business Analyst</a:t>
            </a:r>
          </a:p>
          <a:p>
            <a:pPr lvl="1"/>
            <a:r>
              <a:rPr lang="en-US" dirty="0"/>
              <a:t>d. The Development Team is self-organized and has to talk to anyone necessary, and find out the meanings of items.</a:t>
            </a:r>
          </a:p>
          <a:p>
            <a:pPr lvl="1"/>
            <a:r>
              <a:rPr lang="en-US" dirty="0"/>
              <a:t>e. Product Owner</a:t>
            </a:r>
          </a:p>
          <a:p>
            <a:endParaRPr lang="fr-F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71480"/>
            <a:ext cx="8229600" cy="5753120"/>
          </a:xfrm>
        </p:spPr>
        <p:txBody>
          <a:bodyPr>
            <a:normAutofit lnSpcReduction="10000"/>
          </a:bodyPr>
          <a:lstStyle/>
          <a:p>
            <a:pPr>
              <a:buNone/>
            </a:pPr>
            <a:r>
              <a:rPr lang="en-US" b="1" dirty="0"/>
              <a:t>Who is responsible for explaining the Product Backlog items?</a:t>
            </a:r>
          </a:p>
          <a:p>
            <a:pPr lvl="1"/>
            <a:r>
              <a:rPr lang="en-US" dirty="0"/>
              <a:t>a. Scrum Master</a:t>
            </a:r>
          </a:p>
          <a:p>
            <a:pPr lvl="1"/>
            <a:r>
              <a:rPr lang="en-US" dirty="0"/>
              <a:t>b. User representative(s)</a:t>
            </a:r>
          </a:p>
          <a:p>
            <a:pPr lvl="1"/>
            <a:r>
              <a:rPr lang="en-US" dirty="0"/>
              <a:t>c. Business Analyst</a:t>
            </a:r>
          </a:p>
          <a:p>
            <a:pPr lvl="1"/>
            <a:r>
              <a:rPr lang="en-US" dirty="0"/>
              <a:t>d. The Development Team is self-organized and has to talk to anyone necessary, and find out the meanings of items.</a:t>
            </a:r>
          </a:p>
          <a:p>
            <a:pPr lvl="1"/>
            <a:r>
              <a:rPr lang="en-US" dirty="0">
                <a:solidFill>
                  <a:srgbClr val="FF0000"/>
                </a:solidFill>
              </a:rPr>
              <a:t>e. Product Owner</a:t>
            </a:r>
          </a:p>
          <a:p>
            <a:pPr lvl="1">
              <a:buNone/>
            </a:pPr>
            <a:r>
              <a:rPr lang="en-US" dirty="0"/>
              <a:t>It's one of the responsibilities of the Product Owner to explain what each item in the Product Backlog means and make sure that everyone has the right understanding. This is done when the item is first defined, and also during the Sprint when the developers are working on the item and may have doubts.</a:t>
            </a:r>
            <a:endParaRPr lang="en-US" dirty="0">
              <a:solidFill>
                <a:srgbClr val="FF0000"/>
              </a:solidFill>
            </a:endParaRPr>
          </a:p>
          <a:p>
            <a:endParaRPr lang="fr-FR"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normAutofit lnSpcReduction="10000"/>
          </a:bodyPr>
          <a:lstStyle/>
          <a:p>
            <a:r>
              <a:rPr lang="en-US" b="1" dirty="0"/>
              <a:t>A Scrum project is supposed to have two releases: one in the middle and the other at the end of the project. Which of the following statements is correct?</a:t>
            </a:r>
          </a:p>
          <a:p>
            <a:pPr lvl="1"/>
            <a:r>
              <a:rPr lang="en-US" dirty="0"/>
              <a:t>a. Increments are created for investigation and adaptation; they don't have to be releasable.</a:t>
            </a:r>
          </a:p>
          <a:p>
            <a:pPr lvl="1"/>
            <a:r>
              <a:rPr lang="en-US" dirty="0"/>
              <a:t>b. Increments that are created before each release should be releasable.</a:t>
            </a:r>
          </a:p>
          <a:p>
            <a:pPr lvl="1"/>
            <a:r>
              <a:rPr lang="en-US" dirty="0"/>
              <a:t>c. All increments should be releasable.</a:t>
            </a:r>
          </a:p>
          <a:p>
            <a:pPr lvl="1"/>
            <a:r>
              <a:rPr lang="en-US" dirty="0"/>
              <a:t>d. Having releasable Increments depends on the operations' preference.</a:t>
            </a:r>
          </a:p>
          <a:p>
            <a:endParaRPr lang="fr-FR"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92500"/>
          </a:bodyPr>
          <a:lstStyle/>
          <a:p>
            <a:r>
              <a:rPr lang="en-US" b="1" dirty="0"/>
              <a:t>A Scrum project is supposed to have two releases: one in the middle and the other at the end of the project. Which of the following statements is correct?</a:t>
            </a:r>
          </a:p>
          <a:p>
            <a:pPr lvl="1"/>
            <a:r>
              <a:rPr lang="en-US" dirty="0"/>
              <a:t>a. Increments are created for investigation and adaptation; they don't have to be releasable.</a:t>
            </a:r>
          </a:p>
          <a:p>
            <a:pPr lvl="1"/>
            <a:r>
              <a:rPr lang="en-US" dirty="0"/>
              <a:t>b. Increments that are created before each release should be releasable.</a:t>
            </a:r>
          </a:p>
          <a:p>
            <a:pPr lvl="1"/>
            <a:r>
              <a:rPr lang="en-US" dirty="0">
                <a:solidFill>
                  <a:srgbClr val="FF0000"/>
                </a:solidFill>
              </a:rPr>
              <a:t>c. All increments should be releasable.</a:t>
            </a:r>
          </a:p>
          <a:p>
            <a:pPr lvl="1"/>
            <a:r>
              <a:rPr lang="en-US" dirty="0"/>
              <a:t>d. Having releasable Increments depends on the operations' preference.</a:t>
            </a:r>
          </a:p>
          <a:p>
            <a:pPr lvl="1">
              <a:buNone/>
            </a:pPr>
            <a:endParaRPr lang="en-US" dirty="0"/>
          </a:p>
          <a:p>
            <a:pPr>
              <a:buNone/>
            </a:pPr>
            <a:r>
              <a:rPr lang="en-US" dirty="0"/>
              <a:t>All Increments must be potentially releasable to enable usable feedback, regardless of the actual releases we may have.</a:t>
            </a:r>
            <a:endParaRPr lang="fr-FR"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500174"/>
            <a:ext cx="8229600" cy="4824426"/>
          </a:xfrm>
        </p:spPr>
        <p:txBody>
          <a:bodyPr/>
          <a:lstStyle/>
          <a:p>
            <a:r>
              <a:rPr lang="en-US" b="1" dirty="0"/>
              <a:t>What do we do with Done items when the Sprint is cancelled?</a:t>
            </a:r>
          </a:p>
          <a:p>
            <a:pPr lvl="1"/>
            <a:r>
              <a:rPr lang="en-US" dirty="0"/>
              <a:t>a. They will be reviewed, and if they are potentially releasable, the Product Owner typically accepts them.</a:t>
            </a:r>
          </a:p>
          <a:p>
            <a:pPr lvl="1"/>
            <a:r>
              <a:rPr lang="en-US" dirty="0"/>
              <a:t>b. They should be moved back to the Product Backlog, and will be taken care of in future Sprints.</a:t>
            </a:r>
          </a:p>
          <a:p>
            <a:pPr lvl="1"/>
            <a:r>
              <a:rPr lang="en-US" dirty="0"/>
              <a:t>c. They should be moved to the next Sprint Backlog.</a:t>
            </a:r>
          </a:p>
          <a:p>
            <a:endParaRPr lang="fr-FR"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1546"/>
            <a:ext cx="8229600" cy="5253054"/>
          </a:xfrm>
        </p:spPr>
        <p:txBody>
          <a:bodyPr>
            <a:normAutofit fontScale="85000" lnSpcReduction="10000"/>
          </a:bodyPr>
          <a:lstStyle/>
          <a:p>
            <a:r>
              <a:rPr lang="en-US" b="1" dirty="0"/>
              <a:t>What do we do with Done items when the Sprint is cancelled?</a:t>
            </a:r>
          </a:p>
          <a:p>
            <a:pPr lvl="1"/>
            <a:r>
              <a:rPr lang="en-US" dirty="0">
                <a:solidFill>
                  <a:srgbClr val="FF0000"/>
                </a:solidFill>
              </a:rPr>
              <a:t>a. They will be reviewed, and if they are potentially releasable, the Product Owner typically accepts them.</a:t>
            </a:r>
          </a:p>
          <a:p>
            <a:pPr lvl="1"/>
            <a:r>
              <a:rPr lang="en-US" dirty="0"/>
              <a:t>b. They should be moved back to the Product Backlog, and will be taken care of in future Sprints.</a:t>
            </a:r>
          </a:p>
          <a:p>
            <a:pPr lvl="1"/>
            <a:r>
              <a:rPr lang="en-US" dirty="0"/>
              <a:t>c. They should be moved to the next Sprint Backlog.</a:t>
            </a:r>
          </a:p>
          <a:p>
            <a:pPr lvl="1">
              <a:buNone/>
            </a:pPr>
            <a:endParaRPr lang="en-US" dirty="0"/>
          </a:p>
          <a:p>
            <a:pPr lvl="1">
              <a:buNone/>
            </a:pPr>
            <a:r>
              <a:rPr lang="en-US" dirty="0"/>
              <a:t>	b. But they are Done, why should we move them back to the Product Backlog?</a:t>
            </a:r>
          </a:p>
          <a:p>
            <a:pPr lvl="1">
              <a:buNone/>
            </a:pPr>
            <a:br>
              <a:rPr lang="en-US" dirty="0"/>
            </a:br>
            <a:r>
              <a:rPr lang="en-US" dirty="0"/>
              <a:t>c. Items in the Sprint Backlog come from the Product Backlog. So, if it's supposed to be done, we will move them back to the Product Backlog, and if they are still on the top of the Product Backlog, they will be picked for the next Sprint. However, this question is about items that are Done, and there's no reason to move them back.</a:t>
            </a:r>
            <a:br>
              <a:rPr lang="en-US" dirty="0"/>
            </a:br>
            <a:endParaRPr lang="en-US" dirty="0"/>
          </a:p>
          <a:p>
            <a:endParaRPr lang="fr-FR"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two of the following are outputs of the Sprint Planning meeting?</a:t>
            </a:r>
          </a:p>
          <a:p>
            <a:pPr lvl="1"/>
            <a:r>
              <a:rPr lang="en-US" dirty="0"/>
              <a:t>a. Estimations for the sizes of items</a:t>
            </a:r>
          </a:p>
          <a:p>
            <a:pPr lvl="1"/>
            <a:r>
              <a:rPr lang="en-US" dirty="0"/>
              <a:t>b. Resource assignment</a:t>
            </a:r>
          </a:p>
          <a:p>
            <a:pPr lvl="1"/>
            <a:r>
              <a:rPr lang="en-US" dirty="0"/>
              <a:t>c. Tasks</a:t>
            </a:r>
          </a:p>
          <a:p>
            <a:pPr lvl="1"/>
            <a:r>
              <a:rPr lang="en-US" dirty="0"/>
              <a:t>d. Order of items in the Product Backlog</a:t>
            </a:r>
          </a:p>
          <a:p>
            <a:pPr lvl="1"/>
            <a:r>
              <a:rPr lang="en-US" dirty="0"/>
              <a:t>e. Items selected from the Product Backlog</a:t>
            </a:r>
          </a:p>
          <a:p>
            <a:endParaRPr lang="fr-FR"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77500" lnSpcReduction="20000"/>
          </a:bodyPr>
          <a:lstStyle/>
          <a:p>
            <a:r>
              <a:rPr lang="en-US" b="1" dirty="0"/>
              <a:t>Which two of the following are outputs of the Sprint Planning meeting?</a:t>
            </a:r>
          </a:p>
          <a:p>
            <a:pPr lvl="1"/>
            <a:r>
              <a:rPr lang="en-US" dirty="0"/>
              <a:t>a. Estimations for the sizes of items</a:t>
            </a:r>
          </a:p>
          <a:p>
            <a:pPr lvl="1"/>
            <a:r>
              <a:rPr lang="en-US" dirty="0"/>
              <a:t>b. Resource assignment</a:t>
            </a:r>
          </a:p>
          <a:p>
            <a:pPr lvl="1"/>
            <a:r>
              <a:rPr lang="en-US" dirty="0">
                <a:solidFill>
                  <a:srgbClr val="FF0000"/>
                </a:solidFill>
              </a:rPr>
              <a:t>c. Tasks</a:t>
            </a:r>
          </a:p>
          <a:p>
            <a:pPr lvl="1"/>
            <a:r>
              <a:rPr lang="en-US" dirty="0"/>
              <a:t>d. Order of items in the Product Backlog</a:t>
            </a:r>
          </a:p>
          <a:p>
            <a:pPr lvl="1"/>
            <a:r>
              <a:rPr lang="en-US" dirty="0">
                <a:solidFill>
                  <a:srgbClr val="FF0000"/>
                </a:solidFill>
              </a:rPr>
              <a:t>e. Items selected from the Product Backlog</a:t>
            </a:r>
          </a:p>
          <a:p>
            <a:pPr lvl="1">
              <a:buNone/>
            </a:pPr>
            <a:endParaRPr lang="en-US" dirty="0"/>
          </a:p>
          <a:p>
            <a:pPr>
              <a:buNone/>
            </a:pPr>
            <a:r>
              <a:rPr lang="en-US" dirty="0"/>
              <a:t>	a. We may re-estimate the items during Sprint Planning, but it's not necessary, and it's normally done through the Sprint when we refine the Product Backlog.</a:t>
            </a:r>
          </a:p>
          <a:p>
            <a:pPr>
              <a:buNone/>
            </a:pPr>
            <a:br>
              <a:rPr lang="en-US" dirty="0"/>
            </a:br>
            <a:r>
              <a:rPr lang="en-US" dirty="0"/>
              <a:t>b. If it means assigning tasks to developers, it's done during the Sprint.</a:t>
            </a:r>
          </a:p>
          <a:p>
            <a:pPr>
              <a:buNone/>
            </a:pPr>
            <a:br>
              <a:rPr lang="en-US" dirty="0"/>
            </a:br>
            <a:r>
              <a:rPr lang="en-US" dirty="0"/>
              <a:t>c. Remember that only some of the tasks are created during Sprint Planning, the rest are created during the Sprint.</a:t>
            </a:r>
          </a:p>
          <a:p>
            <a:pPr>
              <a:buNone/>
            </a:pPr>
            <a:br>
              <a:rPr lang="en-US" dirty="0"/>
            </a:br>
            <a:r>
              <a:rPr lang="en-US" dirty="0"/>
              <a:t>d. Product Backlog Refinement</a:t>
            </a:r>
            <a:endParaRPr lang="fr-FR"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The first Sprint can start as soon as the Product Backlog is complete.</a:t>
            </a:r>
          </a:p>
          <a:p>
            <a:pPr lvl="1"/>
            <a:r>
              <a:rPr lang="fr-FR" dirty="0"/>
              <a:t>a. TRUE</a:t>
            </a:r>
          </a:p>
          <a:p>
            <a:pPr lvl="1"/>
            <a:r>
              <a:rPr lang="fr-FR" dirty="0"/>
              <a:t>b. FALSE</a:t>
            </a:r>
          </a:p>
          <a:p>
            <a:endParaRPr lang="fr-FR"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lstStyle/>
          <a:p>
            <a:r>
              <a:rPr lang="en-US" b="1" dirty="0"/>
              <a:t>The first Sprint can start as soon as the Product Backlog is complete.</a:t>
            </a:r>
          </a:p>
          <a:p>
            <a:pPr lvl="1"/>
            <a:r>
              <a:rPr lang="fr-FR" dirty="0"/>
              <a:t>a. TRUE</a:t>
            </a:r>
          </a:p>
          <a:p>
            <a:pPr lvl="1"/>
            <a:r>
              <a:rPr lang="fr-FR" dirty="0">
                <a:solidFill>
                  <a:srgbClr val="FF0000"/>
                </a:solidFill>
              </a:rPr>
              <a:t>b. FALSE</a:t>
            </a:r>
          </a:p>
          <a:p>
            <a:pPr lvl="1">
              <a:buNone/>
            </a:pPr>
            <a:endParaRPr lang="fr-FR" dirty="0"/>
          </a:p>
          <a:p>
            <a:pPr>
              <a:buNone/>
            </a:pPr>
            <a:r>
              <a:rPr lang="en-US" dirty="0"/>
              <a:t>	The Product Backlog is never complete. It's always evolving in adaptive methods.</a:t>
            </a:r>
            <a:br>
              <a:rPr lang="en-US" dirty="0"/>
            </a:br>
            <a:endParaRPr lang="en-US" dirty="0"/>
          </a:p>
          <a:p>
            <a:pPr>
              <a:buNone/>
            </a:pPr>
            <a:br>
              <a:rPr lang="en-US" dirty="0"/>
            </a:br>
            <a:endParaRPr lang="fr-F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00034" y="714356"/>
            <a:ext cx="8229600" cy="4389120"/>
          </a:xfrm>
        </p:spPr>
        <p:txBody>
          <a:bodyPr/>
          <a:lstStyle/>
          <a:p>
            <a:r>
              <a:rPr lang="fr-FR" dirty="0"/>
              <a:t>Loi de </a:t>
            </a:r>
            <a:r>
              <a:rPr lang="fr-FR" dirty="0" err="1"/>
              <a:t>Neilsen</a:t>
            </a:r>
            <a:r>
              <a:rPr lang="fr-FR" dirty="0"/>
              <a:t> </a:t>
            </a:r>
          </a:p>
          <a:p>
            <a:endParaRPr lang="fr-FR" dirty="0"/>
          </a:p>
        </p:txBody>
      </p:sp>
      <p:pic>
        <p:nvPicPr>
          <p:cNvPr id="4098" name="Picture 2" descr="C:\Users\Tim\Desktop\formation agile\Formation Agile moi\image\connexion-internet-planete-reseaux-db8682-0@1x.jpeg"/>
          <p:cNvPicPr>
            <a:picLocks noChangeAspect="1" noChangeArrowheads="1"/>
          </p:cNvPicPr>
          <p:nvPr/>
        </p:nvPicPr>
        <p:blipFill>
          <a:blip r:embed="rId2"/>
          <a:srcRect/>
          <a:stretch>
            <a:fillRect/>
          </a:stretch>
        </p:blipFill>
        <p:spPr bwMode="auto">
          <a:xfrm>
            <a:off x="1214414" y="1714488"/>
            <a:ext cx="6242492" cy="3500462"/>
          </a:xfrm>
          <a:prstGeom prst="rect">
            <a:avLst/>
          </a:prstGeom>
          <a:noFill/>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357298"/>
            <a:ext cx="8229600" cy="4967302"/>
          </a:xfrm>
        </p:spPr>
        <p:txBody>
          <a:bodyPr/>
          <a:lstStyle/>
          <a:p>
            <a:r>
              <a:rPr lang="en-US" b="1" dirty="0"/>
              <a:t>Which of the following best describes the way a Product Owner can order the items in the Product Backlog?</a:t>
            </a:r>
          </a:p>
          <a:p>
            <a:pPr lvl="1"/>
            <a:r>
              <a:rPr lang="en-US" dirty="0"/>
              <a:t>a. Based on size; larger items on the top</a:t>
            </a:r>
          </a:p>
          <a:p>
            <a:pPr lvl="1"/>
            <a:r>
              <a:rPr lang="en-US" dirty="0"/>
              <a:t>b. Based on risk; safer items on the top</a:t>
            </a:r>
          </a:p>
          <a:p>
            <a:pPr lvl="1"/>
            <a:r>
              <a:rPr lang="en-US" dirty="0"/>
              <a:t>c. Based on value; more valuable items on the top</a:t>
            </a:r>
          </a:p>
          <a:p>
            <a:pPr lvl="1"/>
            <a:r>
              <a:rPr lang="en-US" dirty="0"/>
              <a:t>d. Based on size; smaller items on the top</a:t>
            </a:r>
          </a:p>
          <a:p>
            <a:endParaRPr lang="fr-FR"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1546"/>
            <a:ext cx="8229600" cy="5253054"/>
          </a:xfrm>
        </p:spPr>
        <p:txBody>
          <a:bodyPr>
            <a:normAutofit fontScale="85000" lnSpcReduction="20000"/>
          </a:bodyPr>
          <a:lstStyle/>
          <a:p>
            <a:r>
              <a:rPr lang="en-US" b="1" dirty="0"/>
              <a:t>Which of the following best describes the way a Product Owner can order the items in the Product Backlog?</a:t>
            </a:r>
          </a:p>
          <a:p>
            <a:pPr lvl="1"/>
            <a:r>
              <a:rPr lang="en-US" dirty="0"/>
              <a:t>a. Based on size; larger items on the top</a:t>
            </a:r>
          </a:p>
          <a:p>
            <a:pPr lvl="1"/>
            <a:r>
              <a:rPr lang="en-US" dirty="0"/>
              <a:t>b. Based on risk; safer items on the top</a:t>
            </a:r>
          </a:p>
          <a:p>
            <a:pPr lvl="1"/>
            <a:r>
              <a:rPr lang="en-US" dirty="0">
                <a:solidFill>
                  <a:srgbClr val="FF0000"/>
                </a:solidFill>
              </a:rPr>
              <a:t>c. Based on value; more valuable items on the top</a:t>
            </a:r>
          </a:p>
          <a:p>
            <a:pPr lvl="1"/>
            <a:r>
              <a:rPr lang="en-US" dirty="0"/>
              <a:t>d. Based on size; smaller items on the top</a:t>
            </a:r>
          </a:p>
          <a:p>
            <a:pPr lvl="1"/>
            <a:endParaRPr lang="en-US" dirty="0"/>
          </a:p>
          <a:p>
            <a:pPr>
              <a:buNone/>
            </a:pPr>
            <a:r>
              <a:rPr lang="en-US" sz="1900" dirty="0"/>
              <a:t>	The ultimate goal is to maximize the [business] value of the product. The old-fashioned approach in Agile is to consider the value of the product the sum of the value of features (Product Backlog items). In other words, a certain business value is considered for each item, which is also the basis for ordering items in the backlog.</a:t>
            </a:r>
          </a:p>
          <a:p>
            <a:pPr>
              <a:buNone/>
            </a:pPr>
            <a:br>
              <a:rPr lang="en-US" sz="1900" dirty="0"/>
            </a:br>
            <a:r>
              <a:rPr lang="en-US" sz="1900" dirty="0"/>
              <a:t>However, there's a nonlinear relationship between features (Product Backlog items) and the value of their combination in the product. </a:t>
            </a:r>
          </a:p>
          <a:p>
            <a:pPr>
              <a:buNone/>
            </a:pPr>
            <a:r>
              <a:rPr lang="en-US" sz="1900" dirty="0"/>
              <a:t>	That's why it's hard to think of the business value of individual items. Because of this difficulty, major resources, such as Scrum.org, do not limit the ordering criteria to value anymore. You will be ordering the items based on their value, priority, risks, and dependencies (if any).</a:t>
            </a:r>
          </a:p>
          <a:p>
            <a:pPr>
              <a:buNone/>
            </a:pPr>
            <a:br>
              <a:rPr lang="en-US" sz="1900" dirty="0"/>
            </a:br>
            <a:r>
              <a:rPr lang="en-US" sz="1900" dirty="0"/>
              <a:t>So, for your exam, if you have the elaborated choice (value, priority, risks, and dependencies), pick that. If there's no such choice, go for the traditional one (value).</a:t>
            </a:r>
            <a:endParaRPr lang="fr-FR" sz="1900"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of the following is correct about the Product Owner role?</a:t>
            </a:r>
          </a:p>
          <a:p>
            <a:pPr lvl="1"/>
            <a:r>
              <a:rPr lang="en-US" dirty="0"/>
              <a:t>a. Helps the organization implement Scrum</a:t>
            </a:r>
          </a:p>
          <a:p>
            <a:pPr lvl="1"/>
            <a:r>
              <a:rPr lang="en-US" dirty="0"/>
              <a:t>b. Is accountable for all changes to the Product Backlog</a:t>
            </a:r>
          </a:p>
          <a:p>
            <a:pPr lvl="1"/>
            <a:r>
              <a:rPr lang="en-US" dirty="0"/>
              <a:t>c. Is responsible for assigning work during the Sprint</a:t>
            </a:r>
          </a:p>
          <a:p>
            <a:pPr lvl="1"/>
            <a:r>
              <a:rPr lang="en-US" dirty="0"/>
              <a:t>d. Participates in the Daily Scrum meeting</a:t>
            </a:r>
          </a:p>
          <a:p>
            <a:endParaRPr lang="fr-FR"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77500" lnSpcReduction="20000"/>
          </a:bodyPr>
          <a:lstStyle/>
          <a:p>
            <a:r>
              <a:rPr lang="en-US" b="1" dirty="0"/>
              <a:t>Which of the following is correct about the Product Owner role?</a:t>
            </a:r>
          </a:p>
          <a:p>
            <a:pPr lvl="1"/>
            <a:r>
              <a:rPr lang="en-US" dirty="0"/>
              <a:t>a. Helps the organization implement Scrum</a:t>
            </a:r>
          </a:p>
          <a:p>
            <a:pPr lvl="1"/>
            <a:r>
              <a:rPr lang="en-US" dirty="0">
                <a:solidFill>
                  <a:srgbClr val="FF0000"/>
                </a:solidFill>
              </a:rPr>
              <a:t>b. Is accountable for all changes to the Product Backlog</a:t>
            </a:r>
          </a:p>
          <a:p>
            <a:pPr lvl="1"/>
            <a:r>
              <a:rPr lang="en-US" dirty="0"/>
              <a:t>c. Is responsible for assigning work during the Sprint</a:t>
            </a:r>
          </a:p>
          <a:p>
            <a:pPr lvl="1"/>
            <a:r>
              <a:rPr lang="en-US" dirty="0"/>
              <a:t>d. Participates in the Daily Scrum meeting</a:t>
            </a:r>
          </a:p>
          <a:p>
            <a:pPr>
              <a:buNone/>
            </a:pPr>
            <a:endParaRPr lang="fr-FR" dirty="0"/>
          </a:p>
          <a:p>
            <a:pPr>
              <a:buNone/>
            </a:pPr>
            <a:r>
              <a:rPr lang="en-US" dirty="0"/>
              <a:t>	a. Done by the Scrum Master</a:t>
            </a:r>
          </a:p>
          <a:p>
            <a:pPr>
              <a:buNone/>
            </a:pPr>
            <a:br>
              <a:rPr lang="en-US" dirty="0"/>
            </a:br>
            <a:r>
              <a:rPr lang="en-US" dirty="0"/>
              <a:t>b. The Product Owner owns the Product Backlog, and by default, is the only person who makes changes to it. They can delegate some of their responsibilities to others, such as the developers, but the Product Owner stays accountable.</a:t>
            </a:r>
          </a:p>
          <a:p>
            <a:pPr>
              <a:buNone/>
            </a:pPr>
            <a:br>
              <a:rPr lang="en-US" dirty="0"/>
            </a:br>
            <a:r>
              <a:rPr lang="en-US" dirty="0"/>
              <a:t>c. The Development Team is self-organized and handles the work assignments itself, instead of receiving orders from someone else.</a:t>
            </a:r>
          </a:p>
          <a:p>
            <a:pPr>
              <a:buNone/>
            </a:pPr>
            <a:br>
              <a:rPr lang="en-US" dirty="0"/>
            </a:br>
            <a:r>
              <a:rPr lang="en-US" dirty="0"/>
              <a:t>d. Only the Development Team members participate. Others can attend, but they shouldn't talk.</a:t>
            </a:r>
            <a:endParaRPr lang="fr-F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statement best describes the Product Backlog?</a:t>
            </a:r>
          </a:p>
          <a:p>
            <a:pPr lvl="1"/>
            <a:r>
              <a:rPr lang="en-US" dirty="0"/>
              <a:t>a. Contains only small and clear items.</a:t>
            </a:r>
          </a:p>
          <a:p>
            <a:pPr lvl="1"/>
            <a:r>
              <a:rPr lang="en-US" dirty="0"/>
              <a:t>b. It changes as we learn more about the project.</a:t>
            </a:r>
          </a:p>
          <a:p>
            <a:pPr lvl="1"/>
            <a:r>
              <a:rPr lang="en-US" dirty="0"/>
              <a:t>c. It's used to create the project plan.</a:t>
            </a:r>
          </a:p>
          <a:p>
            <a:pPr lvl="1"/>
            <a:r>
              <a:rPr lang="en-US" dirty="0"/>
              <a:t>d. Contains all tasks identified by the developers.</a:t>
            </a:r>
          </a:p>
          <a:p>
            <a:endParaRPr lang="fr-FR"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fontScale="92500" lnSpcReduction="20000"/>
          </a:bodyPr>
          <a:lstStyle/>
          <a:p>
            <a:r>
              <a:rPr lang="en-US" b="1" dirty="0"/>
              <a:t>Which statement best describes the Product Backlog?</a:t>
            </a:r>
          </a:p>
          <a:p>
            <a:pPr lvl="1"/>
            <a:r>
              <a:rPr lang="en-US" dirty="0"/>
              <a:t>a. Contains only small and clear items.</a:t>
            </a:r>
          </a:p>
          <a:p>
            <a:pPr lvl="1"/>
            <a:r>
              <a:rPr lang="en-US" dirty="0"/>
              <a:t>b</a:t>
            </a:r>
            <a:r>
              <a:rPr lang="en-US" dirty="0">
                <a:solidFill>
                  <a:srgbClr val="FF0000"/>
                </a:solidFill>
              </a:rPr>
              <a:t>. It changes as we learn more about the project.</a:t>
            </a:r>
          </a:p>
          <a:p>
            <a:pPr lvl="1"/>
            <a:r>
              <a:rPr lang="en-US" dirty="0"/>
              <a:t>c. It's used to create the project plan.</a:t>
            </a:r>
          </a:p>
          <a:p>
            <a:pPr lvl="1"/>
            <a:r>
              <a:rPr lang="en-US" dirty="0"/>
              <a:t>d. Contains all tasks identified by the developers.</a:t>
            </a:r>
          </a:p>
          <a:p>
            <a:pPr lvl="1">
              <a:buNone/>
            </a:pPr>
            <a:endParaRPr lang="en-US" dirty="0"/>
          </a:p>
          <a:p>
            <a:pPr>
              <a:buNone/>
            </a:pPr>
            <a:r>
              <a:rPr lang="en-US" dirty="0"/>
              <a:t>	a. Items at the bottom of the Product Backlog may be large and unclear.</a:t>
            </a:r>
          </a:p>
          <a:p>
            <a:pPr>
              <a:buNone/>
            </a:pPr>
            <a:br>
              <a:rPr lang="en-US" dirty="0"/>
            </a:br>
            <a:r>
              <a:rPr lang="en-US" dirty="0"/>
              <a:t>c. There's no "project plan" in Scrum. Product Backlog is the closest thing to a project plan that we have in Scrum.</a:t>
            </a:r>
          </a:p>
          <a:p>
            <a:pPr>
              <a:buNone/>
            </a:pPr>
            <a:br>
              <a:rPr lang="en-US" dirty="0"/>
            </a:br>
            <a:r>
              <a:rPr lang="en-US" dirty="0"/>
              <a:t>d. Tasks are identified in the Sprint Planning meeting or during the Sprint, and are captured only in the Sprint Backlog.</a:t>
            </a:r>
            <a:endParaRPr lang="fr-FR"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At the end of the Sprint, all items are done except for one that is almost done. What should be done with this item?</a:t>
            </a:r>
          </a:p>
          <a:p>
            <a:pPr lvl="1"/>
            <a:r>
              <a:rPr lang="en-US" dirty="0"/>
              <a:t>a. Demonstrate it in the Sprint Review meeting, if the item is presentable in its current state.</a:t>
            </a:r>
          </a:p>
          <a:p>
            <a:pPr lvl="1"/>
            <a:r>
              <a:rPr lang="en-US" dirty="0"/>
              <a:t>b. The Sprint will be extended until we complete the item.</a:t>
            </a:r>
          </a:p>
          <a:p>
            <a:pPr lvl="1"/>
            <a:r>
              <a:rPr lang="en-US" dirty="0"/>
              <a:t>c. It can be added to the Increment if the user acceptance tests are done.</a:t>
            </a:r>
          </a:p>
          <a:p>
            <a:pPr lvl="1"/>
            <a:r>
              <a:rPr lang="en-US" dirty="0"/>
              <a:t>d. Do not include it in the Increment.</a:t>
            </a:r>
          </a:p>
          <a:p>
            <a:endParaRPr lang="fr-FR"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77500" lnSpcReduction="20000"/>
          </a:bodyPr>
          <a:lstStyle/>
          <a:p>
            <a:r>
              <a:rPr lang="en-US" b="1" dirty="0"/>
              <a:t>At the end of the Sprint, all items are done except for one that is almost done. What should be done with this item?</a:t>
            </a:r>
          </a:p>
          <a:p>
            <a:pPr lvl="1"/>
            <a:r>
              <a:rPr lang="en-US" dirty="0"/>
              <a:t>a. Demonstrate it in the Sprint Review meeting, if the item is presentable in its current state.</a:t>
            </a:r>
          </a:p>
          <a:p>
            <a:pPr lvl="1"/>
            <a:r>
              <a:rPr lang="en-US" dirty="0"/>
              <a:t>b. The Sprint will be extended until we complete the item.</a:t>
            </a:r>
          </a:p>
          <a:p>
            <a:pPr lvl="1"/>
            <a:r>
              <a:rPr lang="en-US" dirty="0"/>
              <a:t>c. It can be added to the Increment if the user acceptance tests are done.</a:t>
            </a:r>
          </a:p>
          <a:p>
            <a:pPr lvl="1"/>
            <a:r>
              <a:rPr lang="en-US" dirty="0"/>
              <a:t>d</a:t>
            </a:r>
            <a:r>
              <a:rPr lang="en-US" dirty="0">
                <a:solidFill>
                  <a:srgbClr val="FF0000"/>
                </a:solidFill>
              </a:rPr>
              <a:t>. Do not include it in the Increment.</a:t>
            </a:r>
          </a:p>
          <a:p>
            <a:endParaRPr lang="fr-FR" dirty="0"/>
          </a:p>
          <a:p>
            <a:pPr>
              <a:buNone/>
            </a:pPr>
            <a:r>
              <a:rPr lang="en-US" dirty="0"/>
              <a:t>	a. We only present the Increment, and the Increment contains only the DONE items.</a:t>
            </a:r>
          </a:p>
          <a:p>
            <a:pPr>
              <a:buNone/>
            </a:pPr>
            <a:br>
              <a:rPr lang="en-US" dirty="0"/>
            </a:br>
            <a:r>
              <a:rPr lang="en-US" dirty="0"/>
              <a:t>b. Sprints are </a:t>
            </a:r>
            <a:r>
              <a:rPr lang="en-US" dirty="0" err="1"/>
              <a:t>timeboxed</a:t>
            </a:r>
            <a:r>
              <a:rPr lang="en-US" dirty="0"/>
              <a:t>, meaning that we don't extend their duration.</a:t>
            </a:r>
          </a:p>
          <a:p>
            <a:pPr>
              <a:buNone/>
            </a:pPr>
            <a:br>
              <a:rPr lang="en-US" dirty="0"/>
            </a:br>
            <a:r>
              <a:rPr lang="en-US" dirty="0"/>
              <a:t>c. The Increment contains only 100% DONE items.</a:t>
            </a:r>
          </a:p>
          <a:p>
            <a:pPr>
              <a:buNone/>
            </a:pPr>
            <a:br>
              <a:rPr lang="en-US" dirty="0"/>
            </a:br>
            <a:r>
              <a:rPr lang="en-US" dirty="0"/>
              <a:t>d. Everything in the Increment must be Done; i.e., 100% DONE! If an item is not done, we won't include it in the Increment and send it back to the Product Backlog.</a:t>
            </a:r>
            <a:endParaRPr lang="fr-FR"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two of the following are correct about the Product Owner role?</a:t>
            </a:r>
          </a:p>
          <a:p>
            <a:pPr lvl="1"/>
            <a:r>
              <a:rPr lang="en-US" dirty="0"/>
              <a:t>a. Identifies all requirements</a:t>
            </a:r>
          </a:p>
          <a:p>
            <a:pPr lvl="1"/>
            <a:r>
              <a:rPr lang="en-US" dirty="0"/>
              <a:t>b. Makes sure that enough items are picked for the Sprint</a:t>
            </a:r>
          </a:p>
          <a:p>
            <a:pPr lvl="1"/>
            <a:r>
              <a:rPr lang="en-US" dirty="0"/>
              <a:t>c. Is responsible for measuring the performance of the project</a:t>
            </a:r>
          </a:p>
          <a:p>
            <a:pPr lvl="1"/>
            <a:r>
              <a:rPr lang="en-US" dirty="0"/>
              <a:t>d. Estimates the Product Backlog items</a:t>
            </a:r>
          </a:p>
          <a:p>
            <a:pPr lvl="1"/>
            <a:r>
              <a:rPr lang="en-US" dirty="0"/>
              <a:t>e. Measures the progress of releases</a:t>
            </a:r>
          </a:p>
          <a:p>
            <a:endParaRPr lang="fr-FR"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70000" lnSpcReduction="20000"/>
          </a:bodyPr>
          <a:lstStyle/>
          <a:p>
            <a:r>
              <a:rPr lang="en-US" b="1" dirty="0"/>
              <a:t>Which two of the following are correct about the Product Owner role?</a:t>
            </a:r>
          </a:p>
          <a:p>
            <a:pPr lvl="1"/>
            <a:r>
              <a:rPr lang="en-US" dirty="0"/>
              <a:t>a. Identifies all requirements</a:t>
            </a:r>
          </a:p>
          <a:p>
            <a:pPr lvl="1"/>
            <a:r>
              <a:rPr lang="en-US" dirty="0"/>
              <a:t>b. Makes sure that enough items are picked for the Sprint</a:t>
            </a:r>
          </a:p>
          <a:p>
            <a:pPr lvl="1"/>
            <a:r>
              <a:rPr lang="en-US" dirty="0">
                <a:solidFill>
                  <a:srgbClr val="FF0000"/>
                </a:solidFill>
              </a:rPr>
              <a:t>c. Is responsible for measuring the performance of the project</a:t>
            </a:r>
          </a:p>
          <a:p>
            <a:pPr lvl="1"/>
            <a:r>
              <a:rPr lang="en-US" dirty="0"/>
              <a:t>d. Estimates the Product Backlog items</a:t>
            </a:r>
          </a:p>
          <a:p>
            <a:pPr lvl="1"/>
            <a:r>
              <a:rPr lang="en-US" dirty="0">
                <a:solidFill>
                  <a:srgbClr val="FF0000"/>
                </a:solidFill>
              </a:rPr>
              <a:t>e. Measures the progress of releases</a:t>
            </a:r>
          </a:p>
          <a:p>
            <a:pPr lvl="1">
              <a:buNone/>
            </a:pPr>
            <a:endParaRPr lang="en-US" dirty="0"/>
          </a:p>
          <a:p>
            <a:pPr>
              <a:buNone/>
            </a:pPr>
            <a:r>
              <a:rPr lang="en-US" dirty="0"/>
              <a:t>	a. Most requirements are identified by the Product Owner, but there are also some technical requirements that are identified by the Development Team.</a:t>
            </a:r>
          </a:p>
          <a:p>
            <a:pPr>
              <a:buNone/>
            </a:pPr>
            <a:br>
              <a:rPr lang="en-US" dirty="0"/>
            </a:br>
            <a:r>
              <a:rPr lang="en-US" dirty="0"/>
              <a:t>b. The Development Team decides the number of items they can pick for the Sprint, and no one else can override this decision.</a:t>
            </a:r>
          </a:p>
          <a:p>
            <a:pPr>
              <a:buNone/>
            </a:pPr>
            <a:br>
              <a:rPr lang="en-US" dirty="0"/>
            </a:br>
            <a:r>
              <a:rPr lang="en-US" dirty="0"/>
              <a:t>c. Done by the Product Owner</a:t>
            </a:r>
          </a:p>
          <a:p>
            <a:pPr>
              <a:buNone/>
            </a:pPr>
            <a:br>
              <a:rPr lang="en-US" dirty="0"/>
            </a:br>
            <a:r>
              <a:rPr lang="en-US" dirty="0"/>
              <a:t>d. Only those who will develop the items (i.e. the Development Team) can estimate the amount of work. When "estimate" is used alone, refers to estimating the size or amount of effort required.</a:t>
            </a:r>
          </a:p>
          <a:p>
            <a:pPr>
              <a:buNone/>
            </a:pPr>
            <a:br>
              <a:rPr lang="en-US" dirty="0"/>
            </a:br>
            <a:r>
              <a:rPr lang="en-US" dirty="0"/>
              <a:t>e. Done by the Product Owner</a:t>
            </a:r>
            <a:endParaRPr lang="fr-F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Principales différences entre l’approche agile et classique </a:t>
            </a:r>
          </a:p>
        </p:txBody>
      </p:sp>
      <p:sp>
        <p:nvSpPr>
          <p:cNvPr id="6" name="ZoneTexte 5"/>
          <p:cNvSpPr txBox="1"/>
          <p:nvPr/>
        </p:nvSpPr>
        <p:spPr>
          <a:xfrm>
            <a:off x="928662" y="2357430"/>
            <a:ext cx="7215238" cy="2677656"/>
          </a:xfrm>
          <a:prstGeom prst="rect">
            <a:avLst/>
          </a:prstGeom>
          <a:noFill/>
        </p:spPr>
        <p:txBody>
          <a:bodyPr wrap="square" numCol="2" rtlCol="0">
            <a:spAutoFit/>
          </a:bodyPr>
          <a:lstStyle/>
          <a:p>
            <a:r>
              <a:rPr lang="fr-FR" sz="2800" dirty="0"/>
              <a:t>Objectif</a:t>
            </a:r>
          </a:p>
          <a:p>
            <a:r>
              <a:rPr lang="fr-FR" sz="2800" dirty="0"/>
              <a:t>Changement</a:t>
            </a:r>
          </a:p>
          <a:p>
            <a:r>
              <a:rPr lang="fr-FR" sz="2800" dirty="0"/>
              <a:t>Livraison</a:t>
            </a:r>
          </a:p>
          <a:p>
            <a:r>
              <a:rPr lang="fr-FR" sz="2800" dirty="0"/>
              <a:t>Equipe</a:t>
            </a:r>
          </a:p>
          <a:p>
            <a:r>
              <a:rPr lang="fr-FR" sz="2800" dirty="0"/>
              <a:t>Moteur</a:t>
            </a:r>
          </a:p>
          <a:p>
            <a:r>
              <a:rPr lang="fr-FR" sz="2800" dirty="0"/>
              <a:t>Communication</a:t>
            </a:r>
          </a:p>
          <a:p>
            <a:r>
              <a:rPr lang="fr-FR" sz="2800" dirty="0"/>
              <a:t>Indicateurs</a:t>
            </a:r>
          </a:p>
          <a:p>
            <a:r>
              <a:rPr lang="fr-FR" sz="2800" dirty="0"/>
              <a:t>Rythme</a:t>
            </a:r>
          </a:p>
          <a:p>
            <a:r>
              <a:rPr lang="fr-FR" sz="2800" dirty="0"/>
              <a:t>Qualité</a:t>
            </a:r>
          </a:p>
          <a:p>
            <a:r>
              <a:rPr lang="fr-FR" sz="2800" dirty="0"/>
              <a:t>Livrables</a:t>
            </a:r>
          </a:p>
          <a:p>
            <a:r>
              <a:rPr lang="fr-FR" sz="2800" dirty="0"/>
              <a:t>Autonomie</a:t>
            </a:r>
          </a:p>
          <a:p>
            <a:r>
              <a:rPr lang="fr-FR" sz="2800" dirty="0"/>
              <a:t>Amélioration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heckerboard(across)">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checkerboard(across)">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checkerboard(across)">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checkerboard(across)">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checkerboard(across)">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checkerboard(across)">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checkerboard(across)">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checkerboard(across)">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checkerboard(across)">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checkerboard(across)">
                                      <p:cBhvr>
                                        <p:cTn id="57" dur="500"/>
                                        <p:tgtEl>
                                          <p:spTgt spid="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nodeType="clickEffect">
                                  <p:stCondLst>
                                    <p:cond delay="0"/>
                                  </p:stCondLst>
                                  <p:childTnLst>
                                    <p:set>
                                      <p:cBhvr>
                                        <p:cTn id="61" dur="1" fill="hold">
                                          <p:stCondLst>
                                            <p:cond delay="0"/>
                                          </p:stCondLst>
                                        </p:cTn>
                                        <p:tgtEl>
                                          <p:spTgt spid="6">
                                            <p:txEl>
                                              <p:pRg st="11" end="11"/>
                                            </p:txEl>
                                          </p:spTgt>
                                        </p:tgtEl>
                                        <p:attrNameLst>
                                          <p:attrName>style.visibility</p:attrName>
                                        </p:attrNameLst>
                                      </p:cBhvr>
                                      <p:to>
                                        <p:strVal val="visible"/>
                                      </p:to>
                                    </p:set>
                                    <p:animEffect transition="in" filter="checkerboard(across)">
                                      <p:cBhvr>
                                        <p:cTn id="6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Who estimates the value of Product Backlog items?</a:t>
            </a:r>
          </a:p>
          <a:p>
            <a:r>
              <a:rPr lang="en-US" dirty="0"/>
              <a:t>a. The Project Manager</a:t>
            </a:r>
          </a:p>
          <a:p>
            <a:r>
              <a:rPr lang="en-US" dirty="0"/>
              <a:t>b. Stakeholders</a:t>
            </a:r>
          </a:p>
          <a:p>
            <a:r>
              <a:rPr lang="en-US" dirty="0"/>
              <a:t>c. The Team Leader</a:t>
            </a:r>
          </a:p>
          <a:p>
            <a:r>
              <a:rPr lang="en-US" dirty="0"/>
              <a:t>d. The customer</a:t>
            </a:r>
          </a:p>
          <a:p>
            <a:r>
              <a:rPr lang="en-US" dirty="0"/>
              <a:t>e. The Development Team</a:t>
            </a:r>
          </a:p>
          <a:p>
            <a:r>
              <a:rPr lang="en-US" dirty="0"/>
              <a:t>f. The Product Owner</a:t>
            </a:r>
          </a:p>
          <a:p>
            <a:endParaRPr lang="fr-F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85000" lnSpcReduction="20000"/>
          </a:bodyPr>
          <a:lstStyle/>
          <a:p>
            <a:r>
              <a:rPr lang="en-US" b="1" dirty="0"/>
              <a:t>Who estimates the value of Product Backlog items?</a:t>
            </a:r>
          </a:p>
          <a:p>
            <a:r>
              <a:rPr lang="en-US" dirty="0"/>
              <a:t>a. The Project Manager</a:t>
            </a:r>
          </a:p>
          <a:p>
            <a:r>
              <a:rPr lang="en-US" dirty="0"/>
              <a:t>b. Stakeholders</a:t>
            </a:r>
          </a:p>
          <a:p>
            <a:r>
              <a:rPr lang="en-US" dirty="0"/>
              <a:t>c. The Team Leader</a:t>
            </a:r>
          </a:p>
          <a:p>
            <a:r>
              <a:rPr lang="en-US" dirty="0"/>
              <a:t>d. The customer</a:t>
            </a:r>
          </a:p>
          <a:p>
            <a:r>
              <a:rPr lang="en-US" dirty="0"/>
              <a:t>e. The Development Team</a:t>
            </a:r>
          </a:p>
          <a:p>
            <a:r>
              <a:rPr lang="en-US" dirty="0">
                <a:solidFill>
                  <a:srgbClr val="FF0000"/>
                </a:solidFill>
              </a:rPr>
              <a:t>f. The Product Owner</a:t>
            </a:r>
          </a:p>
          <a:p>
            <a:pPr>
              <a:buNone/>
            </a:pPr>
            <a:endParaRPr lang="en-US" dirty="0"/>
          </a:p>
          <a:p>
            <a:pPr>
              <a:buNone/>
            </a:pPr>
            <a:r>
              <a:rPr lang="en-US" dirty="0"/>
              <a:t>	a. There's no project manager in Scrum.</a:t>
            </a:r>
          </a:p>
          <a:p>
            <a:pPr>
              <a:buNone/>
            </a:pPr>
            <a:br>
              <a:rPr lang="en-US" dirty="0"/>
            </a:br>
            <a:r>
              <a:rPr lang="en-US" dirty="0"/>
              <a:t>c. There are no team leaders in Scrum.</a:t>
            </a:r>
            <a:br>
              <a:rPr lang="en-US" dirty="0"/>
            </a:br>
            <a:br>
              <a:rPr lang="en-US" dirty="0"/>
            </a:br>
            <a:r>
              <a:rPr lang="en-US" dirty="0"/>
              <a:t>"Estimating", when used without additional information, relates to estimating the size of items, which is done by the developers. However, this question is about "estimating value", which is different, and is done by the Product Owner.</a:t>
            </a:r>
          </a:p>
          <a:p>
            <a:endParaRPr lang="fr-F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3400" y="1371600"/>
            <a:ext cx="7851648" cy="1828800"/>
          </a:xfrm>
        </p:spPr>
        <p:txBody>
          <a:bodyPr anchor="b">
            <a:normAutofit/>
          </a:bodyPr>
          <a:lstStyle/>
          <a:p>
            <a:r>
              <a:rPr lang="fr-FR" dirty="0"/>
              <a:t>CHAPITRE 4 : L’EQUIPE DE DEVELOPPEMENT</a:t>
            </a:r>
            <a:endParaRPr lang="fr-FR"/>
          </a:p>
        </p:txBody>
      </p:sp>
      <p:sp>
        <p:nvSpPr>
          <p:cNvPr id="7" name="Subtitle 2">
            <a:extLst>
              <a:ext uri="{FF2B5EF4-FFF2-40B4-BE49-F238E27FC236}">
                <a16:creationId xmlns:a16="http://schemas.microsoft.com/office/drawing/2014/main" id="{C69DE9EB-90ED-4657-83DE-A2CA5B6E7C81}"/>
              </a:ext>
            </a:extLst>
          </p:cNvPr>
          <p:cNvSpPr>
            <a:spLocks noGrp="1"/>
          </p:cNvSpPr>
          <p:nvPr>
            <p:ph type="subTitle" idx="1"/>
          </p:nvPr>
        </p:nvSpPr>
        <p:spPr>
          <a:xfrm>
            <a:off x="533400" y="3228536"/>
            <a:ext cx="7854696" cy="1752600"/>
          </a:xfrm>
        </p:spPr>
        <p:txBody>
          <a:bodyPr/>
          <a:lstStyle/>
          <a:p>
            <a:endParaRPr 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L’équipe de développement</a:t>
            </a:r>
          </a:p>
        </p:txBody>
      </p:sp>
      <p:sp>
        <p:nvSpPr>
          <p:cNvPr id="3" name="Espace réservé du contenu 2"/>
          <p:cNvSpPr>
            <a:spLocks noGrp="1"/>
          </p:cNvSpPr>
          <p:nvPr>
            <p:ph idx="1"/>
          </p:nvPr>
        </p:nvSpPr>
        <p:spPr>
          <a:xfrm>
            <a:off x="457200" y="1428736"/>
            <a:ext cx="8229600" cy="4895864"/>
          </a:xfrm>
        </p:spPr>
        <p:txBody>
          <a:bodyPr>
            <a:normAutofit fontScale="92500" lnSpcReduction="10000"/>
          </a:bodyPr>
          <a:lstStyle/>
          <a:p>
            <a:r>
              <a:rPr lang="fr-FR" dirty="0"/>
              <a:t>Un principe majeur de l’équipe : l’auto-organisation (self-</a:t>
            </a:r>
            <a:r>
              <a:rPr lang="fr-FR" dirty="0" err="1"/>
              <a:t>organization</a:t>
            </a:r>
            <a:r>
              <a:rPr lang="fr-FR" dirty="0"/>
              <a:t>)</a:t>
            </a:r>
          </a:p>
          <a:p>
            <a:endParaRPr lang="fr-FR" dirty="0"/>
          </a:p>
          <a:p>
            <a:r>
              <a:rPr lang="fr-FR" dirty="0"/>
              <a:t>Manifeste Agile, Principe n°11 : « Les meilleurs architectures, spécifications et conceptions émergent d’équipes auto-organisées »</a:t>
            </a:r>
          </a:p>
          <a:p>
            <a:endParaRPr lang="fr-FR" dirty="0"/>
          </a:p>
          <a:p>
            <a:r>
              <a:rPr lang="fr-FR" dirty="0"/>
              <a:t>Seule à décider la manière dont elle va réaliser les fonctionnalités du sprint </a:t>
            </a:r>
            <a:r>
              <a:rPr lang="fr-FR" dirty="0" err="1"/>
              <a:t>backlog</a:t>
            </a:r>
            <a:r>
              <a:rPr lang="fr-FR" dirty="0"/>
              <a:t>. </a:t>
            </a:r>
          </a:p>
          <a:p>
            <a:endParaRPr lang="fr-FR" dirty="0"/>
          </a:p>
          <a:p>
            <a:r>
              <a:rPr lang="fr-FR" dirty="0"/>
              <a:t>Composée uniquement de développeurs : pas de liens hiérarchique.</a:t>
            </a:r>
          </a:p>
          <a:p>
            <a:pPr>
              <a:buNone/>
            </a:pPr>
            <a:r>
              <a:rPr lang="fr-FR" dirty="0"/>
              <a:t>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Sa Mission</a:t>
            </a:r>
          </a:p>
        </p:txBody>
      </p:sp>
      <p:sp>
        <p:nvSpPr>
          <p:cNvPr id="3" name="Espace réservé du contenu 2"/>
          <p:cNvSpPr>
            <a:spLocks noGrp="1"/>
          </p:cNvSpPr>
          <p:nvPr>
            <p:ph idx="1"/>
          </p:nvPr>
        </p:nvSpPr>
        <p:spPr>
          <a:xfrm>
            <a:off x="457200" y="1500174"/>
            <a:ext cx="8229600" cy="4824426"/>
          </a:xfrm>
        </p:spPr>
        <p:txBody>
          <a:bodyPr/>
          <a:lstStyle/>
          <a:p>
            <a:r>
              <a:rPr lang="fr-FR" dirty="0"/>
              <a:t>Transformer les besoins transmis par le Product </a:t>
            </a:r>
            <a:r>
              <a:rPr lang="fr-FR" dirty="0" err="1"/>
              <a:t>Owner</a:t>
            </a:r>
            <a:r>
              <a:rPr lang="fr-FR" dirty="0"/>
              <a:t> en nouvelles fonctionnalités dans l’application. L’objectif sera toujours de maximiser la valeurs.  </a:t>
            </a:r>
          </a:p>
          <a:p>
            <a:endParaRPr lang="fr-FR" dirty="0"/>
          </a:p>
          <a:p>
            <a:pPr lvl="1"/>
            <a:r>
              <a:rPr lang="fr-FR" dirty="0"/>
              <a:t>Responsable de l’incrément </a:t>
            </a:r>
          </a:p>
          <a:p>
            <a:pPr lvl="1"/>
            <a:endParaRPr lang="fr-FR" dirty="0"/>
          </a:p>
          <a:p>
            <a:pPr lvl="1"/>
            <a:r>
              <a:rPr lang="fr-FR" dirty="0"/>
              <a:t>Chargé de l’estimation </a:t>
            </a:r>
          </a:p>
          <a:p>
            <a:pPr lvl="1"/>
            <a:endParaRPr lang="fr-FR" dirty="0"/>
          </a:p>
          <a:p>
            <a:pPr lvl="1"/>
            <a:r>
              <a:rPr lang="fr-FR" dirty="0"/>
              <a:t>Réalisateurs </a:t>
            </a:r>
          </a:p>
          <a:p>
            <a:endParaRPr lang="fr-FR" dirty="0"/>
          </a:p>
          <a:p>
            <a:pPr>
              <a:buNone/>
            </a:pPr>
            <a:endParaRPr lang="fr-FR"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Sa responsabilité </a:t>
            </a:r>
          </a:p>
        </p:txBody>
      </p:sp>
      <p:sp>
        <p:nvSpPr>
          <p:cNvPr id="3" name="Espace réservé du contenu 2"/>
          <p:cNvSpPr>
            <a:spLocks noGrp="1"/>
          </p:cNvSpPr>
          <p:nvPr>
            <p:ph idx="1"/>
          </p:nvPr>
        </p:nvSpPr>
        <p:spPr>
          <a:xfrm>
            <a:off x="428596" y="1714488"/>
            <a:ext cx="1828784" cy="1143008"/>
          </a:xfrm>
        </p:spPr>
        <p:txBody>
          <a:bodyPr>
            <a:normAutofit/>
          </a:bodyPr>
          <a:lstStyle/>
          <a:p>
            <a:pPr>
              <a:buNone/>
            </a:pPr>
            <a:r>
              <a:rPr lang="fr-FR" sz="2000" dirty="0"/>
              <a:t>Ses droits</a:t>
            </a:r>
          </a:p>
          <a:p>
            <a:pPr>
              <a:buNone/>
            </a:pPr>
            <a:endParaRPr lang="fr-FR" sz="1600" dirty="0"/>
          </a:p>
          <a:p>
            <a:pPr lvl="1">
              <a:buNone/>
            </a:pPr>
            <a:endParaRPr lang="fr-FR" dirty="0"/>
          </a:p>
        </p:txBody>
      </p:sp>
      <p:pic>
        <p:nvPicPr>
          <p:cNvPr id="13316" name="Picture 4"/>
          <p:cNvPicPr>
            <a:picLocks noChangeAspect="1" noChangeArrowheads="1"/>
          </p:cNvPicPr>
          <p:nvPr/>
        </p:nvPicPr>
        <p:blipFill>
          <a:blip r:embed="rId2"/>
          <a:srcRect/>
          <a:stretch>
            <a:fillRect/>
          </a:stretch>
        </p:blipFill>
        <p:spPr bwMode="auto">
          <a:xfrm>
            <a:off x="2143108" y="2285992"/>
            <a:ext cx="4214842" cy="3157063"/>
          </a:xfrm>
          <a:prstGeom prst="rect">
            <a:avLst/>
          </a:prstGeom>
          <a:noFill/>
          <a:ln w="9525">
            <a:noFill/>
            <a:miter lim="800000"/>
            <a:headEnd/>
            <a:tailEnd/>
          </a:ln>
          <a:effectLst/>
        </p:spPr>
      </p:pic>
      <p:sp>
        <p:nvSpPr>
          <p:cNvPr id="5" name="ZoneTexte 4"/>
          <p:cNvSpPr txBox="1"/>
          <p:nvPr/>
        </p:nvSpPr>
        <p:spPr>
          <a:xfrm>
            <a:off x="6572264" y="1643050"/>
            <a:ext cx="1928826" cy="400110"/>
          </a:xfrm>
          <a:prstGeom prst="rect">
            <a:avLst/>
          </a:prstGeom>
          <a:noFill/>
        </p:spPr>
        <p:txBody>
          <a:bodyPr wrap="square" rtlCol="0">
            <a:spAutoFit/>
          </a:bodyPr>
          <a:lstStyle/>
          <a:p>
            <a:r>
              <a:rPr lang="fr-FR" sz="2000" dirty="0"/>
              <a:t>Ses devoirs</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Qui-sont ils ? </a:t>
            </a:r>
          </a:p>
        </p:txBody>
      </p:sp>
      <p:sp>
        <p:nvSpPr>
          <p:cNvPr id="3" name="Espace réservé du contenu 2"/>
          <p:cNvSpPr>
            <a:spLocks noGrp="1"/>
          </p:cNvSpPr>
          <p:nvPr>
            <p:ph idx="1"/>
          </p:nvPr>
        </p:nvSpPr>
        <p:spPr>
          <a:xfrm>
            <a:off x="457200" y="1357298"/>
            <a:ext cx="8229600" cy="4967302"/>
          </a:xfrm>
        </p:spPr>
        <p:txBody>
          <a:bodyPr/>
          <a:lstStyle/>
          <a:p>
            <a:r>
              <a:rPr lang="fr-FR" dirty="0"/>
              <a:t>Membres d’une équipe pluridisciplinaire (cross </a:t>
            </a:r>
            <a:r>
              <a:rPr lang="fr-FR" dirty="0" err="1"/>
              <a:t>functional</a:t>
            </a:r>
            <a:r>
              <a:rPr lang="fr-FR" dirty="0"/>
              <a:t>) </a:t>
            </a:r>
          </a:p>
          <a:p>
            <a:r>
              <a:rPr lang="fr-FR" dirty="0"/>
              <a:t>3 à 9 développeurs </a:t>
            </a:r>
          </a:p>
          <a:p>
            <a:endParaRPr lang="fr-FR" dirty="0"/>
          </a:p>
        </p:txBody>
      </p:sp>
      <p:pic>
        <p:nvPicPr>
          <p:cNvPr id="11266" name="Picture 2" descr="C:\Users\Tim\Desktop\formation agile\Formation Agile moi\image\Cross-Functional-Team-Diagram.png"/>
          <p:cNvPicPr>
            <a:picLocks noChangeAspect="1" noChangeArrowheads="1"/>
          </p:cNvPicPr>
          <p:nvPr/>
        </p:nvPicPr>
        <p:blipFill>
          <a:blip r:embed="rId2"/>
          <a:srcRect/>
          <a:stretch>
            <a:fillRect/>
          </a:stretch>
        </p:blipFill>
        <p:spPr bwMode="auto">
          <a:xfrm>
            <a:off x="714348" y="3000372"/>
            <a:ext cx="7485054" cy="3059584"/>
          </a:xfrm>
          <a:prstGeom prst="rect">
            <a:avLst/>
          </a:prstGeom>
          <a:noFill/>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6468DC7-50E6-466E-96B6-86F2DC47A811}"/>
              </a:ext>
            </a:extLst>
          </p:cNvPr>
          <p:cNvSpPr>
            <a:spLocks noGrp="1"/>
          </p:cNvSpPr>
          <p:nvPr>
            <p:ph type="ctrTitle"/>
          </p:nvPr>
        </p:nvSpPr>
        <p:spPr>
          <a:xfrm>
            <a:off x="533400" y="1371600"/>
            <a:ext cx="7851648" cy="1828800"/>
          </a:xfrm>
        </p:spPr>
        <p:txBody>
          <a:bodyPr/>
          <a:lstStyle/>
          <a:p>
            <a:pPr algn="l"/>
            <a:r>
              <a:rPr lang="en-US" dirty="0"/>
              <a:t>Scrum 2020 : la </a:t>
            </a:r>
            <a:r>
              <a:rPr lang="en-US" dirty="0" err="1"/>
              <a:t>disparition</a:t>
            </a:r>
            <a:r>
              <a:rPr lang="en-US" dirty="0"/>
              <a:t> de la Dev Team</a:t>
            </a:r>
          </a:p>
        </p:txBody>
      </p:sp>
    </p:spTree>
    <p:extLst>
      <p:ext uri="{BB962C8B-B14F-4D97-AF65-F5344CB8AC3E}">
        <p14:creationId xmlns:p14="http://schemas.microsoft.com/office/powerpoint/2010/main" val="1066202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Autofit/>
          </a:bodyPr>
          <a:lstStyle/>
          <a:p>
            <a:r>
              <a:rPr lang="fr-FR" sz="3600" dirty="0" err="1"/>
              <a:t>Definition</a:t>
            </a:r>
            <a:r>
              <a:rPr lang="fr-FR" sz="3600" dirty="0"/>
              <a:t> of </a:t>
            </a:r>
            <a:r>
              <a:rPr lang="fr-FR" sz="3600" dirty="0" err="1"/>
              <a:t>done</a:t>
            </a:r>
            <a:endParaRPr lang="fr-FR" sz="3600" dirty="0"/>
          </a:p>
        </p:txBody>
      </p:sp>
      <p:sp>
        <p:nvSpPr>
          <p:cNvPr id="3" name="Espace réservé du contenu 2"/>
          <p:cNvSpPr>
            <a:spLocks noGrp="1"/>
          </p:cNvSpPr>
          <p:nvPr>
            <p:ph idx="1"/>
          </p:nvPr>
        </p:nvSpPr>
        <p:spPr>
          <a:xfrm>
            <a:off x="457200" y="1571612"/>
            <a:ext cx="8229600" cy="4752988"/>
          </a:xfrm>
        </p:spPr>
        <p:txBody>
          <a:bodyPr>
            <a:normAutofit fontScale="62500" lnSpcReduction="20000"/>
          </a:bodyPr>
          <a:lstStyle/>
          <a:p>
            <a:r>
              <a:rPr lang="fr-FR" dirty="0"/>
              <a:t>Checklist constituée de tout ce qu’il faut faire pour considérer les fonctionnalités / User Story comme terminées (</a:t>
            </a:r>
            <a:r>
              <a:rPr lang="fr-FR" dirty="0" err="1"/>
              <a:t>requirements</a:t>
            </a:r>
            <a:r>
              <a:rPr lang="fr-FR" dirty="0"/>
              <a:t>).</a:t>
            </a:r>
          </a:p>
          <a:p>
            <a:endParaRPr lang="fr-FR" dirty="0"/>
          </a:p>
          <a:p>
            <a:r>
              <a:rPr lang="fr-FR" dirty="0"/>
              <a:t>Liée au contexte de la fonctionnalité. Peut contenir des éléments :</a:t>
            </a:r>
          </a:p>
          <a:p>
            <a:pPr lvl="1"/>
            <a:r>
              <a:rPr lang="fr-FR" dirty="0"/>
              <a:t>De Tests</a:t>
            </a:r>
          </a:p>
          <a:p>
            <a:pPr lvl="1"/>
            <a:r>
              <a:rPr lang="fr-FR" dirty="0"/>
              <a:t>Techniques</a:t>
            </a:r>
          </a:p>
          <a:p>
            <a:pPr lvl="1"/>
            <a:r>
              <a:rPr lang="fr-FR" dirty="0"/>
              <a:t>Fonctionnels </a:t>
            </a:r>
          </a:p>
          <a:p>
            <a:pPr lvl="1"/>
            <a:r>
              <a:rPr lang="fr-FR" dirty="0"/>
              <a:t>Liés à la sécurité </a:t>
            </a:r>
          </a:p>
          <a:p>
            <a:pPr lvl="1"/>
            <a:r>
              <a:rPr lang="fr-FR" dirty="0"/>
              <a:t>Qualités</a:t>
            </a:r>
          </a:p>
          <a:p>
            <a:pPr lvl="1"/>
            <a:r>
              <a:rPr lang="fr-FR" dirty="0"/>
              <a:t>Documentation </a:t>
            </a:r>
          </a:p>
          <a:p>
            <a:endParaRPr lang="fr-FR" dirty="0"/>
          </a:p>
          <a:p>
            <a:r>
              <a:rPr lang="fr-FR" dirty="0"/>
              <a:t>Peut évoluer d’un Sprint à l’autre</a:t>
            </a:r>
          </a:p>
          <a:p>
            <a:endParaRPr lang="fr-FR" dirty="0"/>
          </a:p>
          <a:p>
            <a:r>
              <a:rPr lang="fr-FR" dirty="0"/>
              <a:t>Une </a:t>
            </a:r>
            <a:r>
              <a:rPr lang="fr-FR" dirty="0" err="1"/>
              <a:t>DoD</a:t>
            </a:r>
            <a:r>
              <a:rPr lang="fr-FR" dirty="0"/>
              <a:t> mal exprimée est une des causes d’échec majeur dans la gestion de projet. </a:t>
            </a:r>
          </a:p>
          <a:p>
            <a:endParaRPr lang="fr-FR" dirty="0"/>
          </a:p>
          <a:p>
            <a:r>
              <a:rPr lang="fr-FR" dirty="0"/>
              <a:t>Responsabilise et implique l’équipe de développement.</a:t>
            </a:r>
          </a:p>
          <a:p>
            <a:endParaRPr lang="fr-FR" dirty="0"/>
          </a:p>
          <a:p>
            <a:r>
              <a:rPr lang="fr-FR" dirty="0"/>
              <a:t>Il peut y avoir plusieurs </a:t>
            </a:r>
            <a:r>
              <a:rPr lang="fr-FR" dirty="0" err="1"/>
              <a:t>Dod</a:t>
            </a:r>
            <a:r>
              <a:rPr lang="fr-FR" dirty="0"/>
              <a:t> si plusieurs équipes travaillent sur un même projet, tant qu’elles sont cohérentes entre elles.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Dette Technique </a:t>
            </a:r>
          </a:p>
        </p:txBody>
      </p:sp>
      <p:sp>
        <p:nvSpPr>
          <p:cNvPr id="3" name="Espace réservé du contenu 2"/>
          <p:cNvSpPr>
            <a:spLocks noGrp="1"/>
          </p:cNvSpPr>
          <p:nvPr>
            <p:ph idx="1"/>
          </p:nvPr>
        </p:nvSpPr>
        <p:spPr/>
        <p:txBody>
          <a:bodyPr/>
          <a:lstStyle/>
          <a:p>
            <a:r>
              <a:rPr lang="fr-FR" dirty="0"/>
              <a:t>Concept ayant pour but de sensibiliser les développeurs et les décideurs à l’impact d’un code mal réalisé. </a:t>
            </a:r>
          </a:p>
        </p:txBody>
      </p:sp>
      <p:pic>
        <p:nvPicPr>
          <p:cNvPr id="12290" name="Picture 2" descr="C:\Users\Tim\Desktop\formation agile\Formation Agile moi\image\Managing-your-tech-debt_fr.png"/>
          <p:cNvPicPr>
            <a:picLocks noChangeAspect="1" noChangeArrowheads="1"/>
          </p:cNvPicPr>
          <p:nvPr/>
        </p:nvPicPr>
        <p:blipFill>
          <a:blip r:embed="rId2"/>
          <a:srcRect/>
          <a:stretch>
            <a:fillRect/>
          </a:stretch>
        </p:blipFill>
        <p:spPr bwMode="auto">
          <a:xfrm>
            <a:off x="2143108" y="3000372"/>
            <a:ext cx="6343638" cy="356173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00042"/>
            <a:ext cx="8229600" cy="5824558"/>
          </a:xfrm>
        </p:spPr>
        <p:txBody>
          <a:bodyPr numCol="2">
            <a:normAutofit/>
          </a:bodyPr>
          <a:lstStyle/>
          <a:p>
            <a:r>
              <a:rPr lang="fr-FR" dirty="0"/>
              <a:t>Et décliné en 12 principes</a:t>
            </a:r>
          </a:p>
          <a:p>
            <a:endParaRPr lang="fr-FR" dirty="0"/>
          </a:p>
          <a:p>
            <a:endParaRPr lang="fr-FR" dirty="0"/>
          </a:p>
          <a:p>
            <a:endParaRPr lang="fr-FR" dirty="0"/>
          </a:p>
          <a:p>
            <a:endParaRPr lang="fr-FR" dirty="0"/>
          </a:p>
          <a:p>
            <a:endParaRPr lang="fr-FR" dirty="0"/>
          </a:p>
          <a:p>
            <a:endParaRPr lang="fr-FR" dirty="0"/>
          </a:p>
          <a:p>
            <a:endParaRPr lang="fr-FR" dirty="0"/>
          </a:p>
          <a:p>
            <a:pPr>
              <a:buNone/>
            </a:pPr>
            <a:endParaRPr lang="fr-FR" dirty="0"/>
          </a:p>
        </p:txBody>
      </p:sp>
      <p:pic>
        <p:nvPicPr>
          <p:cNvPr id="2050" name="Picture 2" descr="C:\Users\Tim\Desktop\formation agile\Formation Agile moi\image\qrp-principes-agile.jpg"/>
          <p:cNvPicPr>
            <a:picLocks noChangeAspect="1" noChangeArrowheads="1"/>
          </p:cNvPicPr>
          <p:nvPr/>
        </p:nvPicPr>
        <p:blipFill>
          <a:blip r:embed="rId2"/>
          <a:srcRect/>
          <a:stretch>
            <a:fillRect/>
          </a:stretch>
        </p:blipFill>
        <p:spPr bwMode="auto">
          <a:xfrm>
            <a:off x="642910" y="928670"/>
            <a:ext cx="8143932" cy="5753052"/>
          </a:xfrm>
          <a:prstGeom prst="rect">
            <a:avLst/>
          </a:prstGeom>
          <a:noFill/>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Le planning poker </a:t>
            </a:r>
          </a:p>
        </p:txBody>
      </p:sp>
      <p:pic>
        <p:nvPicPr>
          <p:cNvPr id="8194" name="Picture 2"/>
          <p:cNvPicPr>
            <a:picLocks noGrp="1" noChangeAspect="1" noChangeArrowheads="1"/>
          </p:cNvPicPr>
          <p:nvPr>
            <p:ph idx="1"/>
          </p:nvPr>
        </p:nvPicPr>
        <p:blipFill>
          <a:blip r:embed="rId3"/>
          <a:srcRect/>
          <a:stretch>
            <a:fillRect/>
          </a:stretch>
        </p:blipFill>
        <p:spPr bwMode="auto">
          <a:xfrm>
            <a:off x="5786446" y="1500174"/>
            <a:ext cx="2776818" cy="2035967"/>
          </a:xfrm>
          <a:prstGeom prst="rect">
            <a:avLst/>
          </a:prstGeom>
          <a:noFill/>
          <a:ln w="9525">
            <a:noFill/>
            <a:miter lim="800000"/>
            <a:headEnd/>
            <a:tailEnd/>
          </a:ln>
          <a:effectLst/>
        </p:spPr>
      </p:pic>
      <p:sp>
        <p:nvSpPr>
          <p:cNvPr id="5" name="ZoneTexte 4"/>
          <p:cNvSpPr txBox="1"/>
          <p:nvPr/>
        </p:nvSpPr>
        <p:spPr>
          <a:xfrm>
            <a:off x="428596" y="1643050"/>
            <a:ext cx="5357850" cy="2554545"/>
          </a:xfrm>
          <a:prstGeom prst="rect">
            <a:avLst/>
          </a:prstGeom>
          <a:noFill/>
        </p:spPr>
        <p:txBody>
          <a:bodyPr wrap="square" rtlCol="0">
            <a:spAutoFit/>
          </a:bodyPr>
          <a:lstStyle/>
          <a:p>
            <a:pPr>
              <a:buClr>
                <a:schemeClr val="accent2"/>
              </a:buClr>
              <a:buFont typeface="Arial" pitchFamily="34" charset="0"/>
              <a:buChar char="•"/>
            </a:pPr>
            <a:r>
              <a:rPr lang="fr-FR" sz="3200" dirty="0"/>
              <a:t> La capacité d’une équipe </a:t>
            </a:r>
          </a:p>
          <a:p>
            <a:pPr>
              <a:buClr>
                <a:schemeClr val="accent2"/>
              </a:buClr>
              <a:buFont typeface="Arial" pitchFamily="34" charset="0"/>
              <a:buChar char="•"/>
            </a:pPr>
            <a:endParaRPr lang="fr-FR" sz="3200" dirty="0"/>
          </a:p>
          <a:p>
            <a:pPr>
              <a:buClr>
                <a:schemeClr val="accent2"/>
              </a:buClr>
              <a:buFont typeface="Arial" pitchFamily="34" charset="0"/>
              <a:buChar char="•"/>
            </a:pPr>
            <a:r>
              <a:rPr lang="fr-FR" sz="3200" dirty="0"/>
              <a:t> Le déroulement du poker </a:t>
            </a:r>
          </a:p>
          <a:p>
            <a:pPr>
              <a:buClr>
                <a:schemeClr val="accent2"/>
              </a:buClr>
              <a:buFont typeface="Arial" pitchFamily="34" charset="0"/>
              <a:buChar char="•"/>
            </a:pPr>
            <a:endParaRPr lang="fr-FR" sz="3200" dirty="0"/>
          </a:p>
          <a:p>
            <a:pPr>
              <a:buClr>
                <a:schemeClr val="accent2"/>
              </a:buClr>
              <a:buFont typeface="Arial" pitchFamily="34" charset="0"/>
              <a:buChar char="•"/>
            </a:pPr>
            <a:r>
              <a:rPr lang="fr-FR" sz="3200" dirty="0"/>
              <a:t> Prévoir les cérémonies </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Vélocité d’une équipe </a:t>
            </a:r>
          </a:p>
        </p:txBody>
      </p:sp>
      <p:sp>
        <p:nvSpPr>
          <p:cNvPr id="3" name="Espace réservé du contenu 2"/>
          <p:cNvSpPr>
            <a:spLocks noGrp="1"/>
          </p:cNvSpPr>
          <p:nvPr>
            <p:ph idx="1"/>
          </p:nvPr>
        </p:nvSpPr>
        <p:spPr>
          <a:xfrm>
            <a:off x="457200" y="1571612"/>
            <a:ext cx="8229600" cy="4752988"/>
          </a:xfrm>
        </p:spPr>
        <p:txBody>
          <a:bodyPr>
            <a:normAutofit lnSpcReduction="10000"/>
          </a:bodyPr>
          <a:lstStyle/>
          <a:p>
            <a:r>
              <a:rPr lang="fr-FR" sz="1600" dirty="0"/>
              <a:t>C’est le nombre de points traités en une itération</a:t>
            </a:r>
          </a:p>
          <a:p>
            <a:pPr>
              <a:buNone/>
            </a:pPr>
            <a:endParaRPr lang="fr-FR" sz="1600" dirty="0"/>
          </a:p>
          <a:p>
            <a:r>
              <a:rPr lang="fr-FR" sz="1800" dirty="0"/>
              <a:t>Elle traduit la capacité de l’équipe</a:t>
            </a:r>
          </a:p>
          <a:p>
            <a:pPr lvl="1"/>
            <a:r>
              <a:rPr lang="fr-FR" sz="1600" dirty="0"/>
              <a:t>En nombre de points par itération</a:t>
            </a:r>
          </a:p>
          <a:p>
            <a:pPr lvl="1"/>
            <a:r>
              <a:rPr lang="fr-FR" sz="1600" dirty="0"/>
              <a:t>Permet de fixer un périmètre réaliste à l’itération à venir en se fondant sur l’extrapolation des itérations passées (aspect empirique)</a:t>
            </a:r>
          </a:p>
          <a:p>
            <a:pPr lvl="1"/>
            <a:r>
              <a:rPr lang="fr-FR" sz="1600" dirty="0"/>
              <a:t>Repère quantitatif</a:t>
            </a:r>
          </a:p>
          <a:p>
            <a:pPr lvl="1">
              <a:buNone/>
            </a:pPr>
            <a:endParaRPr lang="fr-FR" sz="1600" dirty="0"/>
          </a:p>
          <a:p>
            <a:r>
              <a:rPr lang="fr-FR" sz="1600" dirty="0"/>
              <a:t>Mode de calcul</a:t>
            </a:r>
          </a:p>
          <a:p>
            <a:pPr lvl="1"/>
            <a:r>
              <a:rPr lang="fr-FR" sz="1600" dirty="0"/>
              <a:t>Moyenne des itérations</a:t>
            </a:r>
          </a:p>
          <a:p>
            <a:pPr lvl="1"/>
            <a:r>
              <a:rPr lang="fr-FR" sz="1600" dirty="0"/>
              <a:t>Les itérations deux et trois permettent de dégager une tendance</a:t>
            </a:r>
          </a:p>
          <a:p>
            <a:pPr lvl="1">
              <a:buNone/>
            </a:pPr>
            <a:endParaRPr lang="fr-FR" sz="1600" dirty="0"/>
          </a:p>
          <a:p>
            <a:r>
              <a:rPr lang="fr-FR" sz="1600" dirty="0"/>
              <a:t>Points de vigilance :</a:t>
            </a:r>
          </a:p>
          <a:p>
            <a:pPr lvl="1"/>
            <a:r>
              <a:rPr lang="fr-FR" sz="1600" dirty="0"/>
              <a:t>La vélocité n’est pas un outil de management pour optimiser la capacité de l’équipe</a:t>
            </a:r>
          </a:p>
          <a:p>
            <a:pPr lvl="1"/>
            <a:r>
              <a:rPr lang="fr-FR" sz="1600" dirty="0"/>
              <a:t>L’augmentation de la vélocité n’est pas toujours une bonne nouvelle</a:t>
            </a:r>
          </a:p>
          <a:p>
            <a:pPr lvl="1">
              <a:buNone/>
            </a:pPr>
            <a:endParaRPr lang="fr-FR" sz="1600" dirty="0"/>
          </a:p>
          <a:p>
            <a:r>
              <a:rPr lang="fr-FR" sz="1600" dirty="0"/>
              <a:t>C’est un outil de planification pour le reste du projet</a:t>
            </a:r>
          </a:p>
          <a:p>
            <a:endParaRPr lang="fr-FR" dirty="0"/>
          </a:p>
        </p:txBody>
      </p:sp>
      <p:pic>
        <p:nvPicPr>
          <p:cNvPr id="9218" name="Picture 2" descr="C:\Users\Tim\Desktop\formation agile\Formation Agile moi\image\attention-demarchage.jpg"/>
          <p:cNvPicPr>
            <a:picLocks noChangeAspect="1" noChangeArrowheads="1"/>
          </p:cNvPicPr>
          <p:nvPr/>
        </p:nvPicPr>
        <p:blipFill>
          <a:blip r:embed="rId2" cstate="print"/>
          <a:srcRect/>
          <a:stretch>
            <a:fillRect/>
          </a:stretch>
        </p:blipFill>
        <p:spPr bwMode="auto">
          <a:xfrm flipH="1">
            <a:off x="4929190" y="4500570"/>
            <a:ext cx="574923" cy="533352"/>
          </a:xfrm>
          <a:prstGeom prst="rect">
            <a:avLst/>
          </a:prstGeom>
          <a:noFill/>
        </p:spPr>
      </p:pic>
      <p:pic>
        <p:nvPicPr>
          <p:cNvPr id="6" name="Picture 2" descr="C:\Users\Tim\Desktop\formation agile\Formation Agile moi\image\attention-demarchage.jpg"/>
          <p:cNvPicPr>
            <a:picLocks noChangeAspect="1" noChangeArrowheads="1"/>
          </p:cNvPicPr>
          <p:nvPr/>
        </p:nvPicPr>
        <p:blipFill>
          <a:blip r:embed="rId2" cstate="print"/>
          <a:srcRect/>
          <a:stretch>
            <a:fillRect/>
          </a:stretch>
        </p:blipFill>
        <p:spPr bwMode="auto">
          <a:xfrm flipH="1">
            <a:off x="3286116" y="4500570"/>
            <a:ext cx="574923" cy="533352"/>
          </a:xfrm>
          <a:prstGeom prst="rect">
            <a:avLst/>
          </a:prstGeom>
          <a:noFill/>
        </p:spPr>
      </p:pic>
      <p:pic>
        <p:nvPicPr>
          <p:cNvPr id="7" name="Picture 2" descr="C:\Users\Tim\Desktop\formation agile\Formation Agile moi\image\attention-demarchage.jpg"/>
          <p:cNvPicPr>
            <a:picLocks noChangeAspect="1" noChangeArrowheads="1"/>
          </p:cNvPicPr>
          <p:nvPr/>
        </p:nvPicPr>
        <p:blipFill>
          <a:blip r:embed="rId2" cstate="print"/>
          <a:srcRect/>
          <a:stretch>
            <a:fillRect/>
          </a:stretch>
        </p:blipFill>
        <p:spPr bwMode="auto">
          <a:xfrm flipH="1">
            <a:off x="6715140" y="4500570"/>
            <a:ext cx="574923" cy="5333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heckerboard(across)">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heckerboard(across)">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checkerboard(across)">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checkerboard(across)">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32" dur="500"/>
                                        <p:tgtEl>
                                          <p:spTgt spid="3">
                                            <p:txEl>
                                              <p:pRg st="12" end="1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animEffect transition="in" filter="checkerboard(across)">
                                      <p:cBhvr>
                                        <p:cTn id="37" dur="500"/>
                                        <p:tgtEl>
                                          <p:spTgt spid="3">
                                            <p:txEl>
                                              <p:pRg st="13" end="1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animEffect transition="in" filter="box(in)">
                                      <p:cBhvr>
                                        <p:cTn id="42" dur="500"/>
                                        <p:tgtEl>
                                          <p:spTgt spid="3">
                                            <p:txEl>
                                              <p:pRg st="15" end="1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animEffect transition="in" filter="checkerboard(across)">
                                      <p:cBhvr>
                                        <p:cTn id="4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52" y="1484784"/>
            <a:ext cx="8229600" cy="1143000"/>
          </a:xfrm>
        </p:spPr>
        <p:txBody>
          <a:bodyPr>
            <a:normAutofit fontScale="90000"/>
          </a:bodyPr>
          <a:lstStyle/>
          <a:p>
            <a:r>
              <a:rPr lang="fr-FR" sz="3600" dirty="0"/>
              <a:t>Recette : Mousse au chocolat light, cœur de </a:t>
            </a:r>
            <a:r>
              <a:rPr lang="fr-FR" sz="3600" dirty="0" err="1"/>
              <a:t>Guanaja</a:t>
            </a:r>
            <a:r>
              <a:rPr lang="fr-FR" sz="3600" dirty="0"/>
              <a:t> à la banane flambée, glace banane rhum</a:t>
            </a:r>
            <a:br>
              <a:rPr lang="fr-FR" sz="3600" dirty="0"/>
            </a:br>
            <a:r>
              <a:rPr lang="fr-FR" sz="3600" dirty="0"/>
              <a:t>https://www.scrumpoker-online.org/en/room/180210/scrum-poker</a:t>
            </a:r>
            <a:br>
              <a:rPr lang="fr-FR" sz="3600" dirty="0"/>
            </a:br>
            <a:endParaRPr lang="fr-FR" dirty="0"/>
          </a:p>
        </p:txBody>
      </p:sp>
      <p:pic>
        <p:nvPicPr>
          <p:cNvPr id="1026" name="Picture 2" descr="C:\Users\Tim\Desktop\mousse-au-chocolat-guanaja-a-la-banane-flambee-glace-banane.jpg"/>
          <p:cNvPicPr>
            <a:picLocks noChangeAspect="1" noChangeArrowheads="1"/>
          </p:cNvPicPr>
          <p:nvPr/>
        </p:nvPicPr>
        <p:blipFill>
          <a:blip r:embed="rId2"/>
          <a:srcRect/>
          <a:stretch>
            <a:fillRect/>
          </a:stretch>
        </p:blipFill>
        <p:spPr bwMode="auto">
          <a:xfrm>
            <a:off x="3211258" y="2996952"/>
            <a:ext cx="3265722" cy="3265722"/>
          </a:xfrm>
          <a:prstGeom prst="rect">
            <a:avLst/>
          </a:prstGeom>
          <a:noFill/>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285728"/>
            <a:ext cx="8229600" cy="6038872"/>
          </a:xfrm>
        </p:spPr>
        <p:txBody>
          <a:bodyPr>
            <a:normAutofit fontScale="25000" lnSpcReduction="20000"/>
          </a:bodyPr>
          <a:lstStyle/>
          <a:p>
            <a:pPr marL="1307592" lvl="1" indent="-914400">
              <a:buFont typeface="+mj-lt"/>
              <a:buAutoNum type="arabicPeriod"/>
            </a:pPr>
            <a:r>
              <a:rPr lang="fr-FR" sz="5600" dirty="0"/>
              <a:t>Torréfier légèrement les noix de macadamia. Faire une cuisson de sucre avec l'eau à 121°C. Sabler les noix, puis </a:t>
            </a:r>
            <a:r>
              <a:rPr lang="fr-FR" sz="5600" dirty="0" err="1"/>
              <a:t>re</a:t>
            </a:r>
            <a:r>
              <a:rPr lang="fr-FR" sz="5600" dirty="0"/>
              <a:t>-caraméliser dans une casserole. Verser sur une toile de cuisson et conserver sous vide.</a:t>
            </a:r>
          </a:p>
          <a:p>
            <a:pPr marL="1307592" lvl="1" indent="-914400">
              <a:buFont typeface="+mj-lt"/>
              <a:buAutoNum type="arabicPeriod"/>
            </a:pPr>
            <a:r>
              <a:rPr lang="fr-FR" sz="5600" dirty="0"/>
              <a:t>Faire chauffer une poêle, faire caraméliser du sucre en poudre puis ajouter une noisette de beurre. </a:t>
            </a:r>
            <a:br>
              <a:rPr lang="fr-FR" sz="5600" dirty="0"/>
            </a:br>
            <a:r>
              <a:rPr lang="fr-FR" sz="5600" dirty="0"/>
              <a:t>Ajouter les bananes coupées en tronçons. Enrober les de caramel puis les flamber au rhum.</a:t>
            </a:r>
          </a:p>
          <a:p>
            <a:pPr marL="1307592" lvl="1" indent="-914400">
              <a:buFont typeface="+mj-lt"/>
              <a:buAutoNum type="arabicPeriod"/>
            </a:pPr>
            <a:r>
              <a:rPr lang="fr-FR" sz="5600" dirty="0"/>
              <a:t>Placer le cœur coulant dans une assiette. Disposer un cercle de plus grand diamètre autour et à l'aide d'une poche à douille garnir le tour de mousse au chocolat. Décorer avec les bananes flambées et accompagnée d'une boule de glace banane rhum.</a:t>
            </a:r>
          </a:p>
          <a:p>
            <a:pPr marL="1307592" lvl="1" indent="-914400">
              <a:buFont typeface="+mj-lt"/>
              <a:buAutoNum type="arabicPeriod"/>
            </a:pPr>
            <a:r>
              <a:rPr lang="fr-FR" sz="5600" dirty="0"/>
              <a:t>Monter la crème liquide puis réserver. Blanchir les jaunes d'œufs avec la moitié du sucre. Fouetter vigoureusement pour tripler le volume et raffermir le mélange. Ce mélange sera la pâte à bombe.</a:t>
            </a:r>
          </a:p>
          <a:p>
            <a:pPr marL="1307592" lvl="1" indent="-914400">
              <a:buFont typeface="+mj-lt"/>
              <a:buAutoNum type="arabicPeriod"/>
            </a:pPr>
            <a:r>
              <a:rPr lang="fr-FR" sz="5600" dirty="0"/>
              <a:t>Monter les blancs d'œufs au batteur électrique. Faire une cuisson du sucre avec l'eau à 118°C. Verser le sucre sur les blancs d'œufs à vitesse moyenne au batteur jusqu'à refroidissement.</a:t>
            </a:r>
            <a:br>
              <a:rPr lang="fr-FR" sz="5600" dirty="0"/>
            </a:br>
            <a:r>
              <a:rPr lang="fr-FR" sz="5600" dirty="0"/>
              <a:t>Ce mélange sera la meringue.</a:t>
            </a:r>
          </a:p>
          <a:p>
            <a:pPr marL="1307592" lvl="1" indent="-914400">
              <a:buFont typeface="+mj-lt"/>
              <a:buAutoNum type="arabicPeriod"/>
            </a:pPr>
            <a:r>
              <a:rPr lang="fr-FR" sz="5600" dirty="0"/>
              <a:t>Faire fondre le chocolat dans un saladier.  Mélanger rapidement au fouet : la pâte à bombe puis, incorporer ensuite la meringue, et la crème montée. Finir de mélanger en incorporant le chocolat avec une </a:t>
            </a:r>
            <a:r>
              <a:rPr lang="fr-FR" sz="5600" dirty="0" err="1"/>
              <a:t>maryse</a:t>
            </a:r>
            <a:r>
              <a:rPr lang="fr-FR" sz="5600" dirty="0"/>
              <a:t> (spatule embout souple). </a:t>
            </a:r>
            <a:br>
              <a:rPr lang="fr-FR" sz="5600" dirty="0"/>
            </a:br>
            <a:r>
              <a:rPr lang="fr-FR" sz="5600" dirty="0"/>
              <a:t>Placer au réfrigérateur pendant 4h.</a:t>
            </a:r>
          </a:p>
          <a:p>
            <a:pPr marL="1307592" lvl="1" indent="-914400">
              <a:buFont typeface="+mj-lt"/>
              <a:buAutoNum type="arabicPeriod"/>
            </a:pPr>
            <a:r>
              <a:rPr lang="fr-FR" sz="5600" dirty="0"/>
              <a:t>Faire une crème anglaise: mélanger le sucre et les jaunes d'œufs. Faire bouillir le lait et la crème et ajouter au mélange œuf et sucre. Cuire à la nappe. Puis faire refroidir la crème. Caraméliser les bananes avec un peu de sucre.</a:t>
            </a:r>
          </a:p>
          <a:p>
            <a:pPr marL="1307592" lvl="1" indent="-914400">
              <a:buFont typeface="+mj-lt"/>
              <a:buAutoNum type="arabicPeriod"/>
            </a:pPr>
            <a:r>
              <a:rPr lang="fr-FR" sz="5600" dirty="0"/>
              <a:t>Mixer les bananes avec du rhum dans un </a:t>
            </a:r>
            <a:r>
              <a:rPr lang="fr-FR" sz="5600" dirty="0" err="1"/>
              <a:t>blender</a:t>
            </a:r>
            <a:r>
              <a:rPr lang="fr-FR" sz="5600" dirty="0"/>
              <a:t>. Mélanger le mix avec l'anglaise et mouler directement au congélateur. Ou dans une sorbetière.</a:t>
            </a:r>
          </a:p>
          <a:p>
            <a:pPr marL="1307592" lvl="1" indent="-914400">
              <a:buFont typeface="+mj-lt"/>
              <a:buAutoNum type="arabicPeriod"/>
            </a:pPr>
            <a:r>
              <a:rPr lang="fr-FR" sz="5600" dirty="0"/>
              <a:t>Faire fondre du chocolat. Etaler un film plastique sur une plaque. Puis étaler le chocolat pour créer la forme de décor voulue. </a:t>
            </a:r>
            <a:br>
              <a:rPr lang="fr-FR" sz="5600" dirty="0"/>
            </a:br>
            <a:r>
              <a:rPr lang="fr-FR" sz="5600" dirty="0"/>
              <a:t>Faire durcir au frais.</a:t>
            </a:r>
          </a:p>
          <a:p>
            <a:pPr marL="1307592" lvl="1" indent="-914400">
              <a:buFont typeface="+mj-lt"/>
              <a:buAutoNum type="arabicPeriod"/>
            </a:pPr>
            <a:r>
              <a:rPr lang="fr-FR" sz="5600" dirty="0"/>
              <a:t>Mélanger le sucre, les jaunes d'</a:t>
            </a:r>
            <a:r>
              <a:rPr lang="fr-FR" sz="5600" dirty="0" err="1"/>
              <a:t>oeufs</a:t>
            </a:r>
            <a:r>
              <a:rPr lang="fr-FR" sz="5600" dirty="0"/>
              <a:t> et fouetter vigoureusement. Monter les blancs puis incorporer.</a:t>
            </a:r>
            <a:br>
              <a:rPr lang="fr-FR" sz="5600" dirty="0"/>
            </a:br>
            <a:r>
              <a:rPr lang="fr-FR" sz="5600" dirty="0"/>
              <a:t>Incorporer la farine. </a:t>
            </a:r>
          </a:p>
          <a:p>
            <a:pPr marL="1307592" lvl="1" indent="-914400">
              <a:buFont typeface="+mj-lt"/>
              <a:buAutoNum type="arabicPeriod"/>
            </a:pPr>
            <a:r>
              <a:rPr lang="fr-FR" sz="5600" dirty="0"/>
              <a:t>Faire fondre le chocolat et le beurre dans un saladier. Mélanger la préparation avec le chocolat fondu. Verser dans un cadre beurré de 20*20cm ou un cercle</a:t>
            </a:r>
            <a:br>
              <a:rPr lang="fr-FR" sz="5600" dirty="0"/>
            </a:br>
            <a:r>
              <a:rPr lang="fr-FR" sz="5600" dirty="0"/>
              <a:t>Cuire à 180°c pendant 9 min et mettre au frais après cuisson.</a:t>
            </a:r>
          </a:p>
          <a:p>
            <a:pPr marL="514350" indent="-514350">
              <a:buFont typeface="+mj-lt"/>
              <a:buAutoNum type="arabicPeriod"/>
            </a:pP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heckerboard(across)">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634164-A32E-49C5-992B-54627E66833C}"/>
              </a:ext>
            </a:extLst>
          </p:cNvPr>
          <p:cNvSpPr>
            <a:spLocks noGrp="1"/>
          </p:cNvSpPr>
          <p:nvPr>
            <p:ph type="ctrTitle"/>
          </p:nvPr>
        </p:nvSpPr>
        <p:spPr>
          <a:xfrm>
            <a:off x="533400" y="1371600"/>
            <a:ext cx="7851648" cy="1828800"/>
          </a:xfrm>
        </p:spPr>
        <p:txBody>
          <a:bodyPr anchor="b">
            <a:normAutofit/>
          </a:bodyPr>
          <a:lstStyle/>
          <a:p>
            <a:pPr algn="l"/>
            <a:r>
              <a:rPr lang="fr-FR" dirty="0"/>
              <a:t>Scrum 2020 : Scrum devient No </a:t>
            </a:r>
            <a:r>
              <a:rPr lang="fr-FR" dirty="0" err="1"/>
              <a:t>Estimate</a:t>
            </a:r>
            <a:endParaRPr lang="fr-FR" dirty="0"/>
          </a:p>
        </p:txBody>
      </p:sp>
    </p:spTree>
    <p:extLst>
      <p:ext uri="{BB962C8B-B14F-4D97-AF65-F5344CB8AC3E}">
        <p14:creationId xmlns:p14="http://schemas.microsoft.com/office/powerpoint/2010/main" val="199984693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007C2F-C1B9-45FC-911C-96789348547A}"/>
              </a:ext>
            </a:extLst>
          </p:cNvPr>
          <p:cNvSpPr>
            <a:spLocks noGrp="1"/>
          </p:cNvSpPr>
          <p:nvPr>
            <p:ph type="title"/>
          </p:nvPr>
        </p:nvSpPr>
        <p:spPr>
          <a:xfrm>
            <a:off x="323528" y="116632"/>
            <a:ext cx="8229600" cy="1143000"/>
          </a:xfrm>
        </p:spPr>
        <p:txBody>
          <a:bodyPr/>
          <a:lstStyle/>
          <a:p>
            <a:r>
              <a:rPr lang="fr-FR" dirty="0"/>
              <a:t>Le Spike</a:t>
            </a:r>
          </a:p>
        </p:txBody>
      </p:sp>
      <p:pic>
        <p:nvPicPr>
          <p:cNvPr id="5" name="Espace réservé du contenu 4">
            <a:extLst>
              <a:ext uri="{FF2B5EF4-FFF2-40B4-BE49-F238E27FC236}">
                <a16:creationId xmlns:a16="http://schemas.microsoft.com/office/drawing/2014/main" id="{1D6ABA6B-4C5D-4DC4-A372-82D1FB9018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3596" y="1935163"/>
            <a:ext cx="5176807" cy="4389437"/>
          </a:xfrm>
        </p:spPr>
      </p:pic>
    </p:spTree>
    <p:extLst>
      <p:ext uri="{BB962C8B-B14F-4D97-AF65-F5344CB8AC3E}">
        <p14:creationId xmlns:p14="http://schemas.microsoft.com/office/powerpoint/2010/main" val="42204421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C6A064-6450-4B4F-9EE4-73D621F69415}"/>
              </a:ext>
            </a:extLst>
          </p:cNvPr>
          <p:cNvSpPr>
            <a:spLocks noGrp="1"/>
          </p:cNvSpPr>
          <p:nvPr>
            <p:ph type="title"/>
          </p:nvPr>
        </p:nvSpPr>
        <p:spPr>
          <a:xfrm>
            <a:off x="457200" y="414667"/>
            <a:ext cx="8229240" cy="563654"/>
          </a:xfrm>
        </p:spPr>
        <p:txBody>
          <a:bodyPr/>
          <a:lstStyle/>
          <a:p>
            <a:r>
              <a:rPr lang="fr-FR" sz="5000" spc="-1" dirty="0">
                <a:solidFill>
                  <a:srgbClr val="04617B"/>
                </a:solidFill>
                <a:latin typeface="Calibri"/>
                <a:ea typeface="+mn-ea"/>
                <a:cs typeface="+mn-cs"/>
              </a:rPr>
              <a:t>Le </a:t>
            </a:r>
            <a:r>
              <a:rPr lang="fr-FR" sz="5000" spc="-1" dirty="0" err="1">
                <a:solidFill>
                  <a:srgbClr val="04617B"/>
                </a:solidFill>
                <a:latin typeface="Calibri"/>
                <a:ea typeface="+mn-ea"/>
                <a:cs typeface="+mn-cs"/>
              </a:rPr>
              <a:t>backlog</a:t>
            </a:r>
            <a:r>
              <a:rPr lang="fr-FR" sz="5000" spc="-1" dirty="0">
                <a:solidFill>
                  <a:srgbClr val="04617B"/>
                </a:solidFill>
                <a:latin typeface="Calibri"/>
                <a:ea typeface="+mn-ea"/>
                <a:cs typeface="+mn-cs"/>
              </a:rPr>
              <a:t> </a:t>
            </a:r>
            <a:r>
              <a:rPr lang="fr-FR" sz="5000" spc="-1" dirty="0" err="1">
                <a:solidFill>
                  <a:srgbClr val="04617B"/>
                </a:solidFill>
                <a:latin typeface="Calibri"/>
                <a:ea typeface="+mn-ea"/>
                <a:cs typeface="+mn-cs"/>
              </a:rPr>
              <a:t>Refinement</a:t>
            </a:r>
            <a:endParaRPr lang="fr-FR" sz="5000" spc="-1" dirty="0">
              <a:solidFill>
                <a:srgbClr val="04617B"/>
              </a:solidFill>
              <a:latin typeface="Calibri"/>
              <a:ea typeface="+mn-ea"/>
              <a:cs typeface="+mn-cs"/>
            </a:endParaRPr>
          </a:p>
        </p:txBody>
      </p:sp>
      <p:sp>
        <p:nvSpPr>
          <p:cNvPr id="3" name="Sous-titre 2">
            <a:extLst>
              <a:ext uri="{FF2B5EF4-FFF2-40B4-BE49-F238E27FC236}">
                <a16:creationId xmlns:a16="http://schemas.microsoft.com/office/drawing/2014/main" id="{465B222F-FFC5-4336-AD7C-F470F227346F}"/>
              </a:ext>
            </a:extLst>
          </p:cNvPr>
          <p:cNvSpPr>
            <a:spLocks noGrp="1"/>
          </p:cNvSpPr>
          <p:nvPr>
            <p:ph type="subTitle"/>
          </p:nvPr>
        </p:nvSpPr>
        <p:spPr>
          <a:xfrm>
            <a:off x="457200" y="1486147"/>
            <a:ext cx="8229240" cy="4837973"/>
          </a:xfrm>
        </p:spPr>
        <p:txBody>
          <a:bodyPr/>
          <a:lstStyle/>
          <a:p>
            <a:r>
              <a:rPr lang="fr-FR" sz="2000" b="1" dirty="0"/>
              <a:t>Objectifs du </a:t>
            </a:r>
            <a:r>
              <a:rPr lang="fr-FR" sz="2000" b="1" dirty="0" err="1"/>
              <a:t>backlog</a:t>
            </a:r>
            <a:r>
              <a:rPr lang="fr-FR" sz="2000" b="1" dirty="0"/>
              <a:t> </a:t>
            </a:r>
            <a:r>
              <a:rPr lang="fr-FR" sz="2000" b="1" dirty="0" err="1"/>
              <a:t>refinement</a:t>
            </a:r>
            <a:r>
              <a:rPr lang="fr-FR" sz="2000" b="1" dirty="0"/>
              <a:t>:</a:t>
            </a:r>
            <a:endParaRPr lang="fr-FR" sz="2000" dirty="0"/>
          </a:p>
          <a:p>
            <a:pPr marL="342900" indent="-342900">
              <a:buFont typeface="Arial"/>
              <a:buChar char="•"/>
            </a:pPr>
            <a:endParaRPr lang="fr-FR" sz="2000" b="1" dirty="0">
              <a:ea typeface="+mn-lt"/>
              <a:cs typeface="+mn-lt"/>
            </a:endParaRPr>
          </a:p>
          <a:p>
            <a:pPr marL="342900" indent="-342900">
              <a:buFont typeface="Arial"/>
              <a:buChar char="•"/>
            </a:pPr>
            <a:r>
              <a:rPr lang="fr-FR" sz="2000" dirty="0">
                <a:ea typeface="+mn-lt"/>
                <a:cs typeface="+mn-lt"/>
              </a:rPr>
              <a:t>Affiner et ordonner le </a:t>
            </a:r>
            <a:r>
              <a:rPr lang="fr-FR" sz="2000" dirty="0" err="1">
                <a:ea typeface="+mn-lt"/>
                <a:cs typeface="+mn-lt"/>
              </a:rPr>
              <a:t>Backlog</a:t>
            </a:r>
            <a:r>
              <a:rPr lang="fr-FR" sz="2000" dirty="0">
                <a:ea typeface="+mn-lt"/>
                <a:cs typeface="+mn-lt"/>
              </a:rPr>
              <a:t> de produit</a:t>
            </a:r>
            <a:endParaRPr lang="fr-FR" sz="2000" dirty="0"/>
          </a:p>
          <a:p>
            <a:pPr marL="342900" indent="-342900">
              <a:buFont typeface="Arial"/>
              <a:buChar char="•"/>
            </a:pPr>
            <a:r>
              <a:rPr lang="fr-FR" sz="2000" dirty="0">
                <a:ea typeface="+mn-lt"/>
                <a:cs typeface="+mn-lt"/>
              </a:rPr>
              <a:t>S’assurer que les items du </a:t>
            </a:r>
            <a:r>
              <a:rPr lang="fr-FR" sz="2000" dirty="0" err="1">
                <a:ea typeface="+mn-lt"/>
                <a:cs typeface="+mn-lt"/>
              </a:rPr>
              <a:t>backlog</a:t>
            </a:r>
            <a:r>
              <a:rPr lang="fr-FR" sz="2000" dirty="0">
                <a:ea typeface="+mn-lt"/>
                <a:cs typeface="+mn-lt"/>
              </a:rPr>
              <a:t> seront discutés et prêts au démarrage du sprint suivant</a:t>
            </a:r>
            <a:endParaRPr lang="fr-FR" sz="2000" dirty="0"/>
          </a:p>
          <a:p>
            <a:pPr marL="342900" indent="-342900">
              <a:buFont typeface="Arial"/>
              <a:buChar char="•"/>
            </a:pPr>
            <a:r>
              <a:rPr lang="fr-FR" sz="2000" dirty="0">
                <a:ea typeface="+mn-lt"/>
                <a:cs typeface="+mn-lt"/>
              </a:rPr>
              <a:t>Anticiper les impacts et activités à moyen terme</a:t>
            </a:r>
            <a:endParaRPr lang="fr-FR" sz="2000" dirty="0"/>
          </a:p>
          <a:p>
            <a:endParaRPr lang="fr-FR" sz="2000" dirty="0">
              <a:cs typeface="Arial"/>
            </a:endParaRPr>
          </a:p>
          <a:p>
            <a:r>
              <a:rPr lang="fr-FR" sz="2000" b="1" dirty="0"/>
              <a:t>Qui participe ?</a:t>
            </a:r>
            <a:endParaRPr lang="fr-FR" sz="2000" dirty="0"/>
          </a:p>
          <a:p>
            <a:pPr marL="342900" indent="-342900">
              <a:buFont typeface="Arial"/>
              <a:buChar char="•"/>
            </a:pPr>
            <a:r>
              <a:rPr lang="fr-FR" sz="2000" dirty="0">
                <a:ea typeface="+mn-lt"/>
                <a:cs typeface="+mn-lt"/>
              </a:rPr>
              <a:t>Product </a:t>
            </a:r>
            <a:r>
              <a:rPr lang="fr-FR" sz="2000" dirty="0" err="1">
                <a:ea typeface="+mn-lt"/>
                <a:cs typeface="+mn-lt"/>
              </a:rPr>
              <a:t>Owner</a:t>
            </a:r>
            <a:r>
              <a:rPr lang="fr-FR" sz="2000" dirty="0">
                <a:ea typeface="+mn-lt"/>
                <a:cs typeface="+mn-lt"/>
              </a:rPr>
              <a:t> </a:t>
            </a:r>
          </a:p>
          <a:p>
            <a:pPr marL="342900" indent="-342900">
              <a:buFont typeface="Arial"/>
              <a:buChar char="•"/>
            </a:pPr>
            <a:r>
              <a:rPr lang="fr-FR" sz="2000" dirty="0">
                <a:ea typeface="+mn-lt"/>
                <a:cs typeface="+mn-lt"/>
              </a:rPr>
              <a:t>Equipe de Développement</a:t>
            </a:r>
          </a:p>
          <a:p>
            <a:pPr marL="342900" indent="-342900">
              <a:buFont typeface="Arial"/>
              <a:buChar char="•"/>
            </a:pPr>
            <a:r>
              <a:rPr lang="fr-FR" sz="2000" dirty="0">
                <a:ea typeface="+mn-lt"/>
                <a:cs typeface="+mn-lt"/>
              </a:rPr>
              <a:t>Scrum Master (pas obligatoire)</a:t>
            </a:r>
            <a:endParaRPr lang="fr-FR" sz="2000" dirty="0"/>
          </a:p>
          <a:p>
            <a:endParaRPr lang="fr-FR" sz="2000" dirty="0">
              <a:cs typeface="Arial"/>
            </a:endParaRPr>
          </a:p>
          <a:p>
            <a:r>
              <a:rPr lang="fr-FR" sz="2000" b="1" dirty="0">
                <a:cs typeface="Arial"/>
              </a:rPr>
              <a:t>Quand ?</a:t>
            </a:r>
          </a:p>
          <a:p>
            <a:pPr marL="342900" indent="-342900">
              <a:buFont typeface="Arial"/>
              <a:buChar char="•"/>
            </a:pPr>
            <a:endParaRPr lang="fr-FR" sz="2000" b="1" dirty="0">
              <a:cs typeface="Arial"/>
            </a:endParaRPr>
          </a:p>
          <a:p>
            <a:pPr marL="342900" indent="-342900">
              <a:buFont typeface="Arial"/>
              <a:buChar char="•"/>
            </a:pPr>
            <a:r>
              <a:rPr lang="fr-FR" sz="2000" dirty="0">
                <a:cs typeface="Arial"/>
              </a:rPr>
              <a:t>Pour le Product </a:t>
            </a:r>
            <a:r>
              <a:rPr lang="fr-FR" sz="2000" dirty="0" err="1">
                <a:cs typeface="Arial"/>
              </a:rPr>
              <a:t>Owner</a:t>
            </a:r>
            <a:r>
              <a:rPr lang="fr-FR" sz="2000" dirty="0">
                <a:cs typeface="Arial"/>
              </a:rPr>
              <a:t> : autant que nécessaire</a:t>
            </a:r>
          </a:p>
          <a:p>
            <a:pPr marL="342900" indent="-342900">
              <a:buFont typeface="Arial"/>
              <a:buChar char="•"/>
            </a:pPr>
            <a:r>
              <a:rPr lang="fr-FR" sz="2000" dirty="0">
                <a:cs typeface="Arial"/>
              </a:rPr>
              <a:t>Pour les développeurs : pas plus de 10% du temps de développement (disparu en 2020)</a:t>
            </a:r>
          </a:p>
          <a:p>
            <a:endParaRPr lang="fr-FR" sz="2000" b="1" dirty="0">
              <a:cs typeface="Arial"/>
            </a:endParaRPr>
          </a:p>
          <a:p>
            <a:endParaRPr lang="fr-FR" dirty="0"/>
          </a:p>
        </p:txBody>
      </p:sp>
    </p:spTree>
    <p:extLst>
      <p:ext uri="{BB962C8B-B14F-4D97-AF65-F5344CB8AC3E}">
        <p14:creationId xmlns:p14="http://schemas.microsoft.com/office/powerpoint/2010/main" val="19682928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Le Sprint </a:t>
            </a:r>
            <a:r>
              <a:rPr lang="fr-FR" dirty="0" err="1"/>
              <a:t>Backlog</a:t>
            </a:r>
            <a:r>
              <a:rPr lang="fr-FR" dirty="0"/>
              <a:t> </a:t>
            </a:r>
          </a:p>
        </p:txBody>
      </p:sp>
      <p:sp>
        <p:nvSpPr>
          <p:cNvPr id="3" name="Espace réservé du contenu 2"/>
          <p:cNvSpPr>
            <a:spLocks noGrp="1"/>
          </p:cNvSpPr>
          <p:nvPr>
            <p:ph idx="1"/>
          </p:nvPr>
        </p:nvSpPr>
        <p:spPr>
          <a:xfrm>
            <a:off x="457200" y="1500174"/>
            <a:ext cx="8229600" cy="4824426"/>
          </a:xfrm>
        </p:spPr>
        <p:txBody>
          <a:bodyPr>
            <a:normAutofit fontScale="77500" lnSpcReduction="20000"/>
          </a:bodyPr>
          <a:lstStyle/>
          <a:p>
            <a:r>
              <a:rPr lang="fr-FR" dirty="0"/>
              <a:t>Composé de fonctionnalités issu du </a:t>
            </a:r>
            <a:r>
              <a:rPr lang="fr-FR" dirty="0" err="1"/>
              <a:t>product</a:t>
            </a:r>
            <a:r>
              <a:rPr lang="fr-FR" dirty="0"/>
              <a:t> </a:t>
            </a:r>
            <a:r>
              <a:rPr lang="fr-FR" dirty="0" err="1"/>
              <a:t>Backlog</a:t>
            </a:r>
            <a:r>
              <a:rPr lang="fr-FR" dirty="0"/>
              <a:t> en fonction de la priorisation exprimée par le PO. </a:t>
            </a:r>
          </a:p>
          <a:p>
            <a:endParaRPr lang="fr-FR" dirty="0"/>
          </a:p>
          <a:p>
            <a:r>
              <a:rPr lang="fr-FR" dirty="0"/>
              <a:t>Le nombre de ces Items est décidé par l’équipe après estimation. </a:t>
            </a:r>
          </a:p>
          <a:p>
            <a:pPr>
              <a:buNone/>
            </a:pPr>
            <a:endParaRPr lang="fr-FR" dirty="0"/>
          </a:p>
          <a:p>
            <a:r>
              <a:rPr lang="fr-FR" dirty="0"/>
              <a:t>Ces fonctionnalités/items/User Stories sont découpées en tâches à réaliser par les développeurs.</a:t>
            </a:r>
          </a:p>
          <a:p>
            <a:endParaRPr lang="fr-FR" dirty="0"/>
          </a:p>
          <a:p>
            <a:r>
              <a:rPr lang="fr-FR" dirty="0"/>
              <a:t>Il contient au moins un item d’amélioration continue </a:t>
            </a:r>
          </a:p>
          <a:p>
            <a:endParaRPr lang="fr-FR" dirty="0"/>
          </a:p>
          <a:p>
            <a:r>
              <a:rPr lang="fr-FR" dirty="0"/>
              <a:t>Une mise à jour de l’état de chaque tâche permet d’être transparent sur l’avancement. </a:t>
            </a:r>
          </a:p>
          <a:p>
            <a:endParaRPr lang="fr-FR" dirty="0"/>
          </a:p>
          <a:p>
            <a:r>
              <a:rPr lang="fr-FR" dirty="0"/>
              <a:t>Le Sprint </a:t>
            </a:r>
            <a:r>
              <a:rPr lang="fr-FR" dirty="0" err="1"/>
              <a:t>Backlog</a:t>
            </a:r>
            <a:r>
              <a:rPr lang="fr-FR" dirty="0"/>
              <a:t> évolue en permanence durant le Sprint. </a:t>
            </a:r>
          </a:p>
          <a:p>
            <a:endParaRPr lang="fr-FR" dirty="0"/>
          </a:p>
          <a:p>
            <a:r>
              <a:rPr lang="fr-FR" dirty="0"/>
              <a:t>Le Sprint </a:t>
            </a:r>
            <a:r>
              <a:rPr lang="fr-FR" dirty="0" err="1"/>
              <a:t>Backlog</a:t>
            </a:r>
            <a:r>
              <a:rPr lang="fr-FR" dirty="0"/>
              <a:t> est la responsabilité de l’équipe de développement. </a:t>
            </a:r>
          </a:p>
          <a:p>
            <a:endParaRPr lang="fr-FR" dirty="0"/>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checkerboard(across)">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3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Le Sprint Goal</a:t>
            </a:r>
          </a:p>
        </p:txBody>
      </p:sp>
      <p:sp>
        <p:nvSpPr>
          <p:cNvPr id="3" name="Espace réservé du contenu 2"/>
          <p:cNvSpPr>
            <a:spLocks noGrp="1"/>
          </p:cNvSpPr>
          <p:nvPr>
            <p:ph idx="1"/>
          </p:nvPr>
        </p:nvSpPr>
        <p:spPr>
          <a:xfrm>
            <a:off x="457200" y="1500174"/>
            <a:ext cx="8229600" cy="4824426"/>
          </a:xfrm>
        </p:spPr>
        <p:txBody>
          <a:bodyPr>
            <a:normAutofit/>
          </a:bodyPr>
          <a:lstStyle/>
          <a:p>
            <a:r>
              <a:rPr lang="fr-FR" dirty="0"/>
              <a:t>Un Sprint Goal est un but fixé pour le Sprint</a:t>
            </a:r>
          </a:p>
          <a:p>
            <a:endParaRPr lang="fr-FR" dirty="0"/>
          </a:p>
          <a:p>
            <a:r>
              <a:rPr lang="fr-FR" dirty="0"/>
              <a:t>L’équipe de développement l’utilise quotidiennement </a:t>
            </a:r>
          </a:p>
          <a:p>
            <a:endParaRPr lang="fr-FR" dirty="0"/>
          </a:p>
          <a:p>
            <a:r>
              <a:rPr lang="fr-FR" dirty="0"/>
              <a:t>Le Product </a:t>
            </a:r>
            <a:r>
              <a:rPr lang="fr-FR" dirty="0" err="1"/>
              <a:t>Owner</a:t>
            </a:r>
            <a:r>
              <a:rPr lang="fr-FR" dirty="0"/>
              <a:t> l’utilise pour communiquer</a:t>
            </a:r>
          </a:p>
          <a:p>
            <a:endParaRPr lang="fr-FR" dirty="0"/>
          </a:p>
          <a:p>
            <a:r>
              <a:rPr lang="fr-FR" dirty="0"/>
              <a:t>Le Scrum Master s’en sert pour veiller au cap </a:t>
            </a:r>
          </a:p>
          <a:p>
            <a:endParaRPr lang="fr-FR" dirty="0"/>
          </a:p>
          <a:p>
            <a:r>
              <a:rPr lang="fr-FR" dirty="0"/>
              <a:t>La responsabilité de toute la Scrum Team</a:t>
            </a:r>
          </a:p>
          <a:p>
            <a:endParaRPr lang="fr-FR" dirty="0"/>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checkerboard(across)">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Pourquoi un Sprint Goal ? </a:t>
            </a:r>
          </a:p>
        </p:txBody>
      </p:sp>
      <p:pic>
        <p:nvPicPr>
          <p:cNvPr id="14338" name="Picture 2" descr="C:\Users\Tim\Desktop\formation agile\Formation Agile moi\image\DefiningASprintGoal.png"/>
          <p:cNvPicPr>
            <a:picLocks noChangeAspect="1" noChangeArrowheads="1"/>
          </p:cNvPicPr>
          <p:nvPr/>
        </p:nvPicPr>
        <p:blipFill>
          <a:blip r:embed="rId2"/>
          <a:srcRect/>
          <a:stretch>
            <a:fillRect/>
          </a:stretch>
        </p:blipFill>
        <p:spPr bwMode="auto">
          <a:xfrm>
            <a:off x="428595" y="1571612"/>
            <a:ext cx="8427929" cy="4214842"/>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im\Desktop\formation agile\Formation Agile moi\image\12-agile-principles_en.png"/>
          <p:cNvPicPr>
            <a:picLocks noChangeAspect="1" noChangeArrowheads="1"/>
          </p:cNvPicPr>
          <p:nvPr/>
        </p:nvPicPr>
        <p:blipFill>
          <a:blip r:embed="rId2"/>
          <a:srcRect/>
          <a:stretch>
            <a:fillRect/>
          </a:stretch>
        </p:blipFill>
        <p:spPr bwMode="auto">
          <a:xfrm>
            <a:off x="285720" y="1000108"/>
            <a:ext cx="8357821" cy="5749924"/>
          </a:xfrm>
          <a:prstGeom prst="rect">
            <a:avLst/>
          </a:prstGeom>
          <a:noFill/>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5B326-001C-432E-8D84-FDFFD97A72BF}"/>
              </a:ext>
            </a:extLst>
          </p:cNvPr>
          <p:cNvSpPr>
            <a:spLocks noGrp="1"/>
          </p:cNvSpPr>
          <p:nvPr>
            <p:ph type="ctrTitle"/>
          </p:nvPr>
        </p:nvSpPr>
        <p:spPr>
          <a:xfrm>
            <a:off x="533400" y="1371600"/>
            <a:ext cx="7851648" cy="1828800"/>
          </a:xfrm>
        </p:spPr>
        <p:txBody>
          <a:bodyPr anchor="b">
            <a:normAutofit/>
          </a:bodyPr>
          <a:lstStyle/>
          <a:p>
            <a:pPr algn="l"/>
            <a:r>
              <a:rPr lang="fr-FR" dirty="0"/>
              <a:t>Scrum 2020 :Les nouveaux Artefacts  </a:t>
            </a:r>
          </a:p>
        </p:txBody>
      </p:sp>
      <p:sp>
        <p:nvSpPr>
          <p:cNvPr id="8" name="Subtitle 2">
            <a:extLst>
              <a:ext uri="{FF2B5EF4-FFF2-40B4-BE49-F238E27FC236}">
                <a16:creationId xmlns:a16="http://schemas.microsoft.com/office/drawing/2014/main" id="{146E9029-BB53-498D-AA8E-8DADD4EE9DE6}"/>
              </a:ext>
            </a:extLst>
          </p:cNvPr>
          <p:cNvSpPr>
            <a:spLocks noGrp="1"/>
          </p:cNvSpPr>
          <p:nvPr>
            <p:ph type="subTitle" idx="1"/>
          </p:nvPr>
        </p:nvSpPr>
        <p:spPr>
          <a:xfrm>
            <a:off x="533400" y="3228536"/>
            <a:ext cx="7854696" cy="3080784"/>
          </a:xfrm>
        </p:spPr>
        <p:txBody>
          <a:bodyPr>
            <a:normAutofit/>
          </a:bodyPr>
          <a:lstStyle/>
          <a:p>
            <a:pPr marL="457200" indent="-457200" algn="l">
              <a:buFont typeface="Arial" panose="020B0604020202020204" pitchFamily="34" charset="0"/>
              <a:buChar char="•"/>
            </a:pPr>
            <a:r>
              <a:rPr lang="en-US" dirty="0"/>
              <a:t>Le product Backlog </a:t>
            </a:r>
          </a:p>
          <a:p>
            <a:pPr marL="914400" lvl="1" indent="-457200" algn="l">
              <a:buFont typeface="Arial" panose="020B0604020202020204" pitchFamily="34" charset="0"/>
              <a:buChar char="•"/>
            </a:pPr>
            <a:r>
              <a:rPr lang="en-US" dirty="0"/>
              <a:t>Son engagement : le product Goal</a:t>
            </a:r>
          </a:p>
          <a:p>
            <a:pPr marL="457200" indent="-457200" algn="l">
              <a:buFont typeface="Arial" panose="020B0604020202020204" pitchFamily="34" charset="0"/>
              <a:buChar char="•"/>
            </a:pPr>
            <a:r>
              <a:rPr lang="en-US" dirty="0"/>
              <a:t>Le Sprint Backlog </a:t>
            </a:r>
          </a:p>
          <a:p>
            <a:pPr marL="914400" lvl="1" indent="-457200" algn="l">
              <a:buFont typeface="Arial" panose="020B0604020202020204" pitchFamily="34" charset="0"/>
              <a:buChar char="•"/>
            </a:pPr>
            <a:r>
              <a:rPr lang="en-US" dirty="0"/>
              <a:t>Son engagement : Le sprint Goal</a:t>
            </a:r>
          </a:p>
          <a:p>
            <a:pPr marL="457200" indent="-457200" algn="l">
              <a:buFont typeface="Arial" panose="020B0604020202020204" pitchFamily="34" charset="0"/>
              <a:buChar char="•"/>
            </a:pPr>
            <a:r>
              <a:rPr lang="en-US" dirty="0" err="1"/>
              <a:t>L’incrément</a:t>
            </a:r>
            <a:r>
              <a:rPr lang="en-US" dirty="0"/>
              <a:t> </a:t>
            </a:r>
          </a:p>
          <a:p>
            <a:pPr marL="914400" lvl="1" indent="-457200" algn="l">
              <a:buFont typeface="Arial" panose="020B0604020202020204" pitchFamily="34" charset="0"/>
              <a:buChar char="•"/>
            </a:pPr>
            <a:r>
              <a:rPr lang="en-US" dirty="0"/>
              <a:t>Son engagement : La definition of done </a:t>
            </a:r>
          </a:p>
        </p:txBody>
      </p:sp>
    </p:spTree>
    <p:extLst>
      <p:ext uri="{BB962C8B-B14F-4D97-AF65-F5344CB8AC3E}">
        <p14:creationId xmlns:p14="http://schemas.microsoft.com/office/powerpoint/2010/main" val="40662906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What's the main responsibility of a tester in Scrum?</a:t>
            </a:r>
          </a:p>
          <a:p>
            <a:pPr lvl="1"/>
            <a:r>
              <a:rPr lang="en-US" dirty="0"/>
              <a:t>a. Verifying the work of programmers</a:t>
            </a:r>
          </a:p>
          <a:p>
            <a:pPr lvl="1"/>
            <a:r>
              <a:rPr lang="en-US" dirty="0"/>
              <a:t>b. Tracking quality metrics</a:t>
            </a:r>
          </a:p>
          <a:p>
            <a:pPr lvl="1"/>
            <a:r>
              <a:rPr lang="en-US" dirty="0"/>
              <a:t>c. Finding bugs</a:t>
            </a:r>
          </a:p>
          <a:p>
            <a:pPr lvl="1"/>
            <a:r>
              <a:rPr lang="en-US" dirty="0"/>
              <a:t>d. There are no testers in Scrum</a:t>
            </a:r>
          </a:p>
          <a:p>
            <a:endParaRPr lang="fr-FR"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a:bodyPr>
          <a:lstStyle/>
          <a:p>
            <a:r>
              <a:rPr lang="en-US" sz="2000" b="1" dirty="0"/>
              <a:t>What's the main responsibility of a tester in Scrum?</a:t>
            </a:r>
          </a:p>
          <a:p>
            <a:pPr lvl="1"/>
            <a:r>
              <a:rPr lang="en-US" sz="2000" dirty="0"/>
              <a:t>a. Verifying the work of programmers</a:t>
            </a:r>
          </a:p>
          <a:p>
            <a:pPr lvl="1"/>
            <a:r>
              <a:rPr lang="en-US" sz="2000" dirty="0"/>
              <a:t>b. Tracking quality metrics</a:t>
            </a:r>
          </a:p>
          <a:p>
            <a:pPr lvl="1"/>
            <a:r>
              <a:rPr lang="en-US" sz="2000" dirty="0"/>
              <a:t>c. Finding bugs</a:t>
            </a:r>
          </a:p>
          <a:p>
            <a:pPr lvl="1"/>
            <a:r>
              <a:rPr lang="en-US" sz="2000" dirty="0">
                <a:solidFill>
                  <a:srgbClr val="FF0000"/>
                </a:solidFill>
              </a:rPr>
              <a:t>d. There are no testers in Scrum</a:t>
            </a:r>
          </a:p>
          <a:p>
            <a:pPr lvl="1">
              <a:buNone/>
            </a:pPr>
            <a:endParaRPr lang="en-US" sz="2000" dirty="0"/>
          </a:p>
          <a:p>
            <a:pPr>
              <a:buNone/>
            </a:pPr>
            <a:r>
              <a:rPr lang="en-US" sz="2000" dirty="0"/>
              <a:t>	There are no people "titled" as testers, because we don't have extra roles and titles in Scrum. However, there can be "developers" who are expert in testing. Remember that everyone in the Development Team is called a "developer".</a:t>
            </a:r>
          </a:p>
          <a:p>
            <a:pPr>
              <a:buNone/>
            </a:pPr>
            <a:br>
              <a:rPr lang="en-US" sz="2000" dirty="0"/>
            </a:br>
            <a:r>
              <a:rPr lang="en-US" sz="2000" dirty="0"/>
              <a:t>When you see a statement like this in your real exam, it usually means "tester" as a role or title, rather than a person who's expert in testing.</a:t>
            </a:r>
            <a:endParaRPr lang="fr-FR" sz="20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Question Scrum.org</a:t>
            </a:r>
          </a:p>
        </p:txBody>
      </p:sp>
      <p:sp>
        <p:nvSpPr>
          <p:cNvPr id="3" name="Espace réservé du contenu 2"/>
          <p:cNvSpPr>
            <a:spLocks noGrp="1"/>
          </p:cNvSpPr>
          <p:nvPr>
            <p:ph idx="1"/>
          </p:nvPr>
        </p:nvSpPr>
        <p:spPr/>
        <p:txBody>
          <a:bodyPr>
            <a:normAutofit fontScale="92500"/>
          </a:bodyPr>
          <a:lstStyle/>
          <a:p>
            <a:r>
              <a:rPr lang="en-US" dirty="0"/>
              <a:t>When does a Development Team member become the sole owner of a Sprint Backlog item?</a:t>
            </a:r>
          </a:p>
          <a:p>
            <a:pPr lvl="1"/>
            <a:r>
              <a:rPr lang="en-US" b="1" dirty="0"/>
              <a:t>A)</a:t>
            </a:r>
            <a:r>
              <a:rPr lang="en-US" dirty="0"/>
              <a:t>During the Daily Scrum.</a:t>
            </a:r>
          </a:p>
          <a:p>
            <a:pPr lvl="1"/>
            <a:r>
              <a:rPr lang="en-US" b="1" dirty="0"/>
              <a:t>B) </a:t>
            </a:r>
            <a:r>
              <a:rPr lang="en-US" dirty="0"/>
              <a:t>At the Sprint planning meeting.</a:t>
            </a:r>
          </a:p>
          <a:p>
            <a:pPr lvl="1"/>
            <a:r>
              <a:rPr lang="en-US" b="1" dirty="0"/>
              <a:t>C) </a:t>
            </a:r>
            <a:r>
              <a:rPr lang="en-US" dirty="0"/>
              <a:t>Whenever a team member can accommodate more work.</a:t>
            </a:r>
          </a:p>
          <a:p>
            <a:pPr lvl="1"/>
            <a:r>
              <a:rPr lang="en-US" b="1" dirty="0"/>
              <a:t>D) </a:t>
            </a:r>
            <a:r>
              <a:rPr lang="en-US" dirty="0"/>
              <a:t>Never. All Sprint Backlog Items are "owned" by the entire Development Team, even though each one may be implemented by an individual development team member.</a:t>
            </a:r>
          </a:p>
          <a:p>
            <a:pPr>
              <a:buNone/>
            </a:pPr>
            <a:br>
              <a:rPr lang="en-US" dirty="0"/>
            </a:br>
            <a:endParaRPr lang="fr-FR"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lnSpcReduction="10000"/>
          </a:bodyPr>
          <a:lstStyle/>
          <a:p>
            <a:r>
              <a:rPr lang="en-US" dirty="0"/>
              <a:t>When does a Development Team member become the sole owner of a Sprint Backlog item?</a:t>
            </a:r>
          </a:p>
          <a:p>
            <a:pPr lvl="1"/>
            <a:r>
              <a:rPr lang="en-US" b="1" dirty="0"/>
              <a:t>A)</a:t>
            </a:r>
            <a:r>
              <a:rPr lang="en-US" dirty="0"/>
              <a:t>During the Daily Scrum.</a:t>
            </a:r>
          </a:p>
          <a:p>
            <a:pPr lvl="1"/>
            <a:r>
              <a:rPr lang="en-US" b="1" dirty="0"/>
              <a:t>B) </a:t>
            </a:r>
            <a:r>
              <a:rPr lang="en-US" dirty="0"/>
              <a:t>At the Sprint planning meeting.</a:t>
            </a:r>
          </a:p>
          <a:p>
            <a:pPr lvl="1"/>
            <a:r>
              <a:rPr lang="en-US" b="1" dirty="0"/>
              <a:t>C) </a:t>
            </a:r>
            <a:r>
              <a:rPr lang="en-US" dirty="0"/>
              <a:t>Whenever a team member can accommodate more work.</a:t>
            </a:r>
          </a:p>
          <a:p>
            <a:pPr lvl="1"/>
            <a:r>
              <a:rPr lang="en-US" b="1" dirty="0">
                <a:solidFill>
                  <a:srgbClr val="FF0000"/>
                </a:solidFill>
              </a:rPr>
              <a:t>D) </a:t>
            </a:r>
            <a:r>
              <a:rPr lang="en-US" dirty="0">
                <a:solidFill>
                  <a:srgbClr val="FF0000"/>
                </a:solidFill>
              </a:rPr>
              <a:t>Never. All Sprint Backlog Items are "owned" by the entire Development Team, even though each one may be implemented by an individual development team member.</a:t>
            </a:r>
          </a:p>
          <a:p>
            <a:pPr>
              <a:buNone/>
            </a:pPr>
            <a:r>
              <a:rPr lang="en-US" dirty="0"/>
              <a:t>Sprint Backlog and all of its items are collectively owned by the Development Team. No individual team member can claim ownership over an item as this would block communication and collaboration.</a:t>
            </a:r>
            <a:endParaRPr lang="fr-FR"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statement explains a benefit of having tests in the Definition of Done?</a:t>
            </a:r>
          </a:p>
          <a:p>
            <a:pPr lvl="1"/>
            <a:r>
              <a:rPr lang="en-US" dirty="0"/>
              <a:t>a. Increments would be closer to potentially releasable.</a:t>
            </a:r>
          </a:p>
          <a:p>
            <a:pPr lvl="1"/>
            <a:r>
              <a:rPr lang="en-US" dirty="0"/>
              <a:t>b. It makes it easier for the Scrum Master to measure performance and report progress.</a:t>
            </a:r>
          </a:p>
          <a:p>
            <a:pPr lvl="1"/>
            <a:r>
              <a:rPr lang="en-US" dirty="0"/>
              <a:t>c. Increments would be more complete.</a:t>
            </a:r>
          </a:p>
          <a:p>
            <a:endParaRPr lang="fr-FR"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85000" lnSpcReduction="20000"/>
          </a:bodyPr>
          <a:lstStyle/>
          <a:p>
            <a:r>
              <a:rPr lang="en-US" b="1" dirty="0"/>
              <a:t>Which statement explains a benefit of having tests in the Definition of Done?</a:t>
            </a:r>
          </a:p>
          <a:p>
            <a:pPr lvl="1"/>
            <a:r>
              <a:rPr lang="en-US" dirty="0">
                <a:solidFill>
                  <a:srgbClr val="FF0000"/>
                </a:solidFill>
              </a:rPr>
              <a:t>a. Increments would be closer to potentially releasable.</a:t>
            </a:r>
          </a:p>
          <a:p>
            <a:pPr lvl="1"/>
            <a:r>
              <a:rPr lang="en-US" dirty="0"/>
              <a:t>b. It makes it easier for the Scrum Master to measure performance and report progress.</a:t>
            </a:r>
          </a:p>
          <a:p>
            <a:pPr lvl="1"/>
            <a:r>
              <a:rPr lang="en-US" dirty="0"/>
              <a:t>c. Increments would be more complete.</a:t>
            </a:r>
          </a:p>
          <a:p>
            <a:pPr lvl="1">
              <a:buNone/>
            </a:pPr>
            <a:endParaRPr lang="en-US" dirty="0"/>
          </a:p>
          <a:p>
            <a:pPr>
              <a:buNone/>
            </a:pPr>
            <a:r>
              <a:rPr lang="en-US" dirty="0"/>
              <a:t>	a. You can't release it unless you've tested the output and are sure it won't create problems in production.</a:t>
            </a:r>
          </a:p>
          <a:p>
            <a:pPr>
              <a:buNone/>
            </a:pPr>
            <a:br>
              <a:rPr lang="en-US" dirty="0"/>
            </a:br>
            <a:r>
              <a:rPr lang="en-US" dirty="0"/>
              <a:t>b. Performance measurement and progress reporting are not done by the Scrum Master.</a:t>
            </a:r>
          </a:p>
          <a:p>
            <a:pPr>
              <a:buNone/>
            </a:pPr>
            <a:br>
              <a:rPr lang="en-US" dirty="0"/>
            </a:br>
            <a:r>
              <a:rPr lang="en-US" dirty="0"/>
              <a:t>c. Well, technically speaking, this statement is not wrong, but it's not the best way to describe the benefits of having tests, and you already have a better choice to select.</a:t>
            </a:r>
            <a:br>
              <a:rPr lang="en-US" dirty="0"/>
            </a:br>
            <a:endParaRPr lang="fr-FR"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67A2A2-88BA-415D-A587-B112E68EB20B}"/>
              </a:ext>
            </a:extLst>
          </p:cNvPr>
          <p:cNvSpPr>
            <a:spLocks noGrp="1"/>
          </p:cNvSpPr>
          <p:nvPr>
            <p:ph type="title"/>
          </p:nvPr>
        </p:nvSpPr>
        <p:spPr/>
        <p:txBody>
          <a:bodyPr/>
          <a:lstStyle/>
          <a:p>
            <a:r>
              <a:rPr lang="fr-FR" dirty="0"/>
              <a:t>Question Scrum.org</a:t>
            </a:r>
          </a:p>
        </p:txBody>
      </p:sp>
      <p:sp>
        <p:nvSpPr>
          <p:cNvPr id="3" name="Espace réservé du contenu 2">
            <a:extLst>
              <a:ext uri="{FF2B5EF4-FFF2-40B4-BE49-F238E27FC236}">
                <a16:creationId xmlns:a16="http://schemas.microsoft.com/office/drawing/2014/main" id="{4608D679-4D18-4322-A451-111BC7DB1B05}"/>
              </a:ext>
            </a:extLst>
          </p:cNvPr>
          <p:cNvSpPr>
            <a:spLocks noGrp="1"/>
          </p:cNvSpPr>
          <p:nvPr>
            <p:ph idx="1"/>
          </p:nvPr>
        </p:nvSpPr>
        <p:spPr/>
        <p:txBody>
          <a:bodyPr/>
          <a:lstStyle/>
          <a:p>
            <a:r>
              <a:rPr lang="en-US" b="1" dirty="0"/>
              <a:t>The Scrum Team should choose at least one high priority process improvement, identified during the Sprint Retrospective, and place it in the Product Backlog. </a:t>
            </a:r>
          </a:p>
          <a:p>
            <a:pPr lvl="1"/>
            <a:r>
              <a:rPr lang="en-US" b="1" dirty="0"/>
              <a:t>a. True</a:t>
            </a:r>
          </a:p>
          <a:p>
            <a:pPr lvl="1"/>
            <a:r>
              <a:rPr lang="en-US" b="1" dirty="0"/>
              <a:t>b. False</a:t>
            </a:r>
          </a:p>
          <a:p>
            <a:endParaRPr lang="fr-FR" b="1" dirty="0"/>
          </a:p>
        </p:txBody>
      </p:sp>
    </p:spTree>
    <p:extLst>
      <p:ext uri="{BB962C8B-B14F-4D97-AF65-F5344CB8AC3E}">
        <p14:creationId xmlns:p14="http://schemas.microsoft.com/office/powerpoint/2010/main" val="27863548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114B8E-890A-4CBC-9286-93AD3016B6E7}"/>
              </a:ext>
            </a:extLst>
          </p:cNvPr>
          <p:cNvSpPr>
            <a:spLocks noGrp="1"/>
          </p:cNvSpPr>
          <p:nvPr>
            <p:ph idx="1"/>
          </p:nvPr>
        </p:nvSpPr>
        <p:spPr>
          <a:xfrm>
            <a:off x="395536" y="692696"/>
            <a:ext cx="8568952" cy="5976664"/>
          </a:xfrm>
        </p:spPr>
        <p:txBody>
          <a:bodyPr>
            <a:normAutofit/>
          </a:bodyPr>
          <a:lstStyle/>
          <a:p>
            <a:r>
              <a:rPr lang="en-US" b="1" dirty="0"/>
              <a:t>The Scrum Team should choose at least one high priority process improvement, identified during the Sprint Retrospective, and place it in the Product Backlog. </a:t>
            </a:r>
          </a:p>
          <a:p>
            <a:pPr lvl="1"/>
            <a:r>
              <a:rPr lang="en-US" b="1" dirty="0"/>
              <a:t>a. True</a:t>
            </a:r>
          </a:p>
          <a:p>
            <a:pPr lvl="1"/>
            <a:r>
              <a:rPr lang="en-US" b="1" dirty="0">
                <a:solidFill>
                  <a:srgbClr val="FF0000"/>
                </a:solidFill>
              </a:rPr>
              <a:t>b. False</a:t>
            </a:r>
          </a:p>
          <a:p>
            <a:endParaRPr lang="fr-FR" dirty="0"/>
          </a:p>
          <a:p>
            <a:r>
              <a:rPr lang="en-US" b="0" i="0" dirty="0">
                <a:solidFill>
                  <a:srgbClr val="4D4D4D"/>
                </a:solidFill>
                <a:effectLst/>
                <a:latin typeface="Helvetica Neue"/>
              </a:rPr>
              <a:t>To ensure continuous improvement, the Sprint Backlog rather than the Product Backlog includes at least one high priority process improvement identified in the previous Sprint Retrospective meeting.</a:t>
            </a:r>
            <a:endParaRPr lang="fr-FR" dirty="0"/>
          </a:p>
        </p:txBody>
      </p:sp>
    </p:spTree>
    <p:extLst>
      <p:ext uri="{BB962C8B-B14F-4D97-AF65-F5344CB8AC3E}">
        <p14:creationId xmlns:p14="http://schemas.microsoft.com/office/powerpoint/2010/main" val="42768567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E9D3B3-65F2-465F-8B61-4E7CDF7A2DFE}"/>
              </a:ext>
            </a:extLst>
          </p:cNvPr>
          <p:cNvSpPr>
            <a:spLocks noGrp="1"/>
          </p:cNvSpPr>
          <p:nvPr>
            <p:ph type="title"/>
          </p:nvPr>
        </p:nvSpPr>
        <p:spPr>
          <a:xfrm>
            <a:off x="457200" y="454525"/>
            <a:ext cx="8229600" cy="783629"/>
          </a:xfrm>
        </p:spPr>
        <p:txBody>
          <a:bodyPr>
            <a:normAutofit fontScale="90000"/>
          </a:bodyPr>
          <a:lstStyle/>
          <a:p>
            <a:r>
              <a:rPr lang="fr-FR" dirty="0">
                <a:cs typeface="Calibri"/>
              </a:rPr>
              <a:t>Question Scrum.org</a:t>
            </a:r>
            <a:endParaRPr lang="fr-FR" dirty="0"/>
          </a:p>
        </p:txBody>
      </p:sp>
      <p:sp>
        <p:nvSpPr>
          <p:cNvPr id="3" name="Espace réservé du contenu 2">
            <a:extLst>
              <a:ext uri="{FF2B5EF4-FFF2-40B4-BE49-F238E27FC236}">
                <a16:creationId xmlns:a16="http://schemas.microsoft.com/office/drawing/2014/main" id="{9F7ED836-5412-46B7-862F-CFAF4DF3CDFC}"/>
              </a:ext>
            </a:extLst>
          </p:cNvPr>
          <p:cNvSpPr>
            <a:spLocks noGrp="1"/>
          </p:cNvSpPr>
          <p:nvPr>
            <p:ph idx="1"/>
          </p:nvPr>
        </p:nvSpPr>
        <p:spPr>
          <a:xfrm>
            <a:off x="457200" y="1655970"/>
            <a:ext cx="8229600" cy="4668630"/>
          </a:xfrm>
        </p:spPr>
        <p:txBody>
          <a:bodyPr vert="horz" anchor="t">
            <a:normAutofit/>
          </a:bodyPr>
          <a:lstStyle/>
          <a:p>
            <a:pPr>
              <a:buFont typeface="Arial"/>
              <a:buChar char="•"/>
            </a:pPr>
            <a:r>
              <a:rPr lang="en-US" b="1" dirty="0">
                <a:ea typeface="+mn-lt"/>
                <a:cs typeface="+mn-lt"/>
              </a:rPr>
              <a:t>Which two statements are correct about Product Backlog Refinement?</a:t>
            </a:r>
            <a:endParaRPr lang="fr-FR">
              <a:ea typeface="+mn-lt"/>
              <a:cs typeface="+mn-lt"/>
            </a:endParaRPr>
          </a:p>
          <a:p>
            <a:pPr lvl="1" indent="-246380">
              <a:buFont typeface="Arial"/>
              <a:buChar char="•"/>
            </a:pPr>
            <a:r>
              <a:rPr lang="en-US" dirty="0">
                <a:ea typeface="+mn-lt"/>
                <a:cs typeface="+mn-lt"/>
              </a:rPr>
              <a:t>a. It should be timeboxed for 8 hours or less.</a:t>
            </a:r>
            <a:endParaRPr lang="fr-FR">
              <a:ea typeface="+mn-lt"/>
              <a:cs typeface="+mn-lt"/>
            </a:endParaRPr>
          </a:p>
          <a:p>
            <a:pPr lvl="1" indent="-246380">
              <a:buFont typeface="Arial"/>
              <a:buChar char="•"/>
            </a:pPr>
            <a:r>
              <a:rPr lang="en-US" dirty="0">
                <a:ea typeface="+mn-lt"/>
                <a:cs typeface="+mn-lt"/>
              </a:rPr>
              <a:t>b. It should be done right before Sprint Planning.</a:t>
            </a:r>
            <a:endParaRPr lang="fr-FR">
              <a:ea typeface="+mn-lt"/>
              <a:cs typeface="+mn-lt"/>
            </a:endParaRPr>
          </a:p>
          <a:p>
            <a:pPr lvl="1" indent="-246380">
              <a:buFont typeface="Arial"/>
              <a:buChar char="•"/>
            </a:pPr>
            <a:r>
              <a:rPr lang="en-US" dirty="0">
                <a:ea typeface="+mn-lt"/>
                <a:cs typeface="+mn-lt"/>
              </a:rPr>
              <a:t>c. Multiple teams may participate in it.</a:t>
            </a:r>
            <a:endParaRPr lang="fr-FR">
              <a:ea typeface="+mn-lt"/>
              <a:cs typeface="+mn-lt"/>
            </a:endParaRPr>
          </a:p>
          <a:p>
            <a:pPr lvl="1" indent="-246380">
              <a:buFont typeface="Arial"/>
              <a:buChar char="•"/>
            </a:pPr>
            <a:r>
              <a:rPr lang="en-US" dirty="0">
                <a:ea typeface="+mn-lt"/>
                <a:cs typeface="+mn-lt"/>
              </a:rPr>
              <a:t>d. Normally, it doesn't take more than 10% of the Product Owner's time.</a:t>
            </a:r>
            <a:endParaRPr lang="fr-FR">
              <a:ea typeface="+mn-lt"/>
              <a:cs typeface="+mn-lt"/>
            </a:endParaRPr>
          </a:p>
          <a:p>
            <a:pPr lvl="1" indent="-246380">
              <a:buFont typeface="Arial"/>
              <a:buChar char="•"/>
            </a:pPr>
            <a:r>
              <a:rPr lang="en-US" dirty="0">
                <a:ea typeface="+mn-lt"/>
                <a:cs typeface="+mn-lt"/>
              </a:rPr>
              <a:t>e. Normally, it doesn't take more than 10% of the developers' time.</a:t>
            </a:r>
            <a:endParaRPr lang="fr-FR">
              <a:ea typeface="+mn-lt"/>
              <a:cs typeface="+mn-lt"/>
            </a:endParaRPr>
          </a:p>
          <a:p>
            <a:pPr lvl="1" indent="-246380">
              <a:buFont typeface="Arial"/>
              <a:buChar char="•"/>
            </a:pPr>
            <a:r>
              <a:rPr lang="en-US" dirty="0">
                <a:ea typeface="+mn-lt"/>
                <a:cs typeface="+mn-lt"/>
              </a:rPr>
              <a:t>f. Normally, it shouldn't take more than 10% of the Scrum Team's time.</a:t>
            </a:r>
            <a:endParaRPr lang="fr-FR">
              <a:ea typeface="+mn-lt"/>
              <a:cs typeface="+mn-lt"/>
            </a:endParaRPr>
          </a:p>
          <a:p>
            <a:endParaRPr lang="fr-FR" dirty="0"/>
          </a:p>
        </p:txBody>
      </p:sp>
    </p:spTree>
    <p:extLst>
      <p:ext uri="{BB962C8B-B14F-4D97-AF65-F5344CB8AC3E}">
        <p14:creationId xmlns:p14="http://schemas.microsoft.com/office/powerpoint/2010/main" val="225097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 philosophie Agile</a:t>
            </a:r>
          </a:p>
        </p:txBody>
      </p:sp>
      <p:sp>
        <p:nvSpPr>
          <p:cNvPr id="3" name="Espace réservé du contenu 2"/>
          <p:cNvSpPr>
            <a:spLocks noGrp="1"/>
          </p:cNvSpPr>
          <p:nvPr>
            <p:ph idx="1"/>
          </p:nvPr>
        </p:nvSpPr>
        <p:spPr/>
        <p:txBody>
          <a:bodyPr>
            <a:normAutofit fontScale="92500" lnSpcReduction="20000"/>
          </a:bodyPr>
          <a:lstStyle/>
          <a:p>
            <a:r>
              <a:rPr lang="fr-FR" dirty="0"/>
              <a:t>Pas une méthode mais une Philosophie</a:t>
            </a:r>
          </a:p>
          <a:p>
            <a:endParaRPr lang="fr-FR" dirty="0"/>
          </a:p>
          <a:p>
            <a:endParaRPr lang="fr-FR" dirty="0"/>
          </a:p>
          <a:p>
            <a:endParaRPr lang="fr-FR" dirty="0"/>
          </a:p>
          <a:p>
            <a:r>
              <a:rPr lang="fr-FR" dirty="0"/>
              <a:t>Basée sur 4 préceptes : </a:t>
            </a:r>
          </a:p>
          <a:p>
            <a:pPr>
              <a:buFontTx/>
              <a:buChar char="-"/>
            </a:pPr>
            <a:r>
              <a:rPr lang="fr-FR" dirty="0"/>
              <a:t>Les individus et leurs interactions, plus que les processus et les outils </a:t>
            </a:r>
          </a:p>
          <a:p>
            <a:pPr>
              <a:buFontTx/>
              <a:buChar char="-"/>
            </a:pPr>
            <a:r>
              <a:rPr lang="fr-FR" dirty="0"/>
              <a:t>Des logiciels opérationnels, plus qu’une documentation exhaustive </a:t>
            </a:r>
          </a:p>
          <a:p>
            <a:pPr>
              <a:buFontTx/>
              <a:buChar char="-"/>
            </a:pPr>
            <a:r>
              <a:rPr lang="fr-FR" dirty="0"/>
              <a:t>La collaboration avec les clients, plus que la négociation contractuelle </a:t>
            </a:r>
          </a:p>
          <a:p>
            <a:pPr>
              <a:buFontTx/>
              <a:buChar char="-"/>
            </a:pPr>
            <a:r>
              <a:rPr lang="fr-FR" dirty="0"/>
              <a:t>L’adaptation au changement, plus que le suivi d’un plan </a:t>
            </a:r>
          </a:p>
        </p:txBody>
      </p:sp>
      <p:pic>
        <p:nvPicPr>
          <p:cNvPr id="1026" name="Picture 2" descr="C:\Users\Tim\Desktop\formation agile\Formation Agile moi\image\aristote-philosophe-750x382.jpg"/>
          <p:cNvPicPr>
            <a:picLocks noChangeAspect="1" noChangeArrowheads="1"/>
          </p:cNvPicPr>
          <p:nvPr/>
        </p:nvPicPr>
        <p:blipFill>
          <a:blip r:embed="rId2"/>
          <a:srcRect/>
          <a:stretch>
            <a:fillRect/>
          </a:stretch>
        </p:blipFill>
        <p:spPr bwMode="auto">
          <a:xfrm>
            <a:off x="6215074" y="2214554"/>
            <a:ext cx="2428892" cy="123711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checkerboard(across)">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checkerboard(across)">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checkerboard(across)">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checkerboard(across)">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F7ED836-5412-46B7-862F-CFAF4DF3CDFC}"/>
              </a:ext>
            </a:extLst>
          </p:cNvPr>
          <p:cNvSpPr>
            <a:spLocks noGrp="1"/>
          </p:cNvSpPr>
          <p:nvPr>
            <p:ph idx="1"/>
          </p:nvPr>
        </p:nvSpPr>
        <p:spPr>
          <a:xfrm>
            <a:off x="457200" y="428118"/>
            <a:ext cx="8229600" cy="6106114"/>
          </a:xfrm>
        </p:spPr>
        <p:txBody>
          <a:bodyPr vert="horz" anchor="t">
            <a:normAutofit lnSpcReduction="10000"/>
          </a:bodyPr>
          <a:lstStyle/>
          <a:p>
            <a:pPr>
              <a:buFont typeface="Arial"/>
              <a:buChar char="•"/>
            </a:pPr>
            <a:r>
              <a:rPr lang="en-US" b="1" dirty="0">
                <a:ea typeface="+mn-lt"/>
                <a:cs typeface="+mn-lt"/>
              </a:rPr>
              <a:t>Which two statements are correct about Product Backlog Refinement?</a:t>
            </a:r>
            <a:endParaRPr lang="fr-FR">
              <a:ea typeface="+mn-lt"/>
              <a:cs typeface="+mn-lt"/>
            </a:endParaRPr>
          </a:p>
          <a:p>
            <a:pPr lvl="1" indent="-246380">
              <a:buFont typeface="Arial"/>
              <a:buChar char="•"/>
            </a:pPr>
            <a:r>
              <a:rPr lang="en-US" dirty="0">
                <a:ea typeface="+mn-lt"/>
                <a:cs typeface="+mn-lt"/>
              </a:rPr>
              <a:t>a. It should be timeboxed for 8 hours or less.</a:t>
            </a:r>
            <a:endParaRPr lang="fr-FR">
              <a:ea typeface="+mn-lt"/>
              <a:cs typeface="+mn-lt"/>
            </a:endParaRPr>
          </a:p>
          <a:p>
            <a:pPr lvl="1" indent="-246380">
              <a:buFont typeface="Arial"/>
              <a:buChar char="•"/>
            </a:pPr>
            <a:r>
              <a:rPr lang="en-US" dirty="0">
                <a:ea typeface="+mn-lt"/>
                <a:cs typeface="+mn-lt"/>
              </a:rPr>
              <a:t>b. It should be done right before Sprint Planning.</a:t>
            </a:r>
            <a:endParaRPr lang="fr-FR">
              <a:ea typeface="+mn-lt"/>
              <a:cs typeface="+mn-lt"/>
            </a:endParaRPr>
          </a:p>
          <a:p>
            <a:pPr lvl="1" indent="-246380">
              <a:buFont typeface="Arial"/>
              <a:buChar char="•"/>
            </a:pPr>
            <a:r>
              <a:rPr lang="en-US" dirty="0">
                <a:solidFill>
                  <a:srgbClr val="FF0000"/>
                </a:solidFill>
                <a:ea typeface="+mn-lt"/>
                <a:cs typeface="+mn-lt"/>
              </a:rPr>
              <a:t>c. Multiple teams may participate in it.</a:t>
            </a:r>
            <a:endParaRPr lang="fr-FR">
              <a:solidFill>
                <a:srgbClr val="FF0000"/>
              </a:solidFill>
              <a:ea typeface="+mn-lt"/>
              <a:cs typeface="+mn-lt"/>
            </a:endParaRPr>
          </a:p>
          <a:p>
            <a:pPr lvl="1" indent="-246380">
              <a:buFont typeface="Arial"/>
              <a:buChar char="•"/>
            </a:pPr>
            <a:r>
              <a:rPr lang="en-US" dirty="0">
                <a:ea typeface="+mn-lt"/>
                <a:cs typeface="+mn-lt"/>
              </a:rPr>
              <a:t>d. Normally, it doesn't take more than 10% of the Product Owner's time.</a:t>
            </a:r>
            <a:endParaRPr lang="fr-FR">
              <a:ea typeface="+mn-lt"/>
              <a:cs typeface="+mn-lt"/>
            </a:endParaRPr>
          </a:p>
          <a:p>
            <a:pPr lvl="1" indent="-246380">
              <a:buFont typeface="Arial"/>
              <a:buChar char="•"/>
            </a:pPr>
            <a:r>
              <a:rPr lang="en-US" dirty="0">
                <a:solidFill>
                  <a:srgbClr val="FF0000"/>
                </a:solidFill>
                <a:ea typeface="+mn-lt"/>
                <a:cs typeface="+mn-lt"/>
              </a:rPr>
              <a:t>e. Normally, it doesn't take more than 10% of the developers' time.</a:t>
            </a:r>
            <a:endParaRPr lang="fr-FR">
              <a:solidFill>
                <a:srgbClr val="FF0000"/>
              </a:solidFill>
              <a:ea typeface="+mn-lt"/>
              <a:cs typeface="+mn-lt"/>
            </a:endParaRPr>
          </a:p>
          <a:p>
            <a:pPr lvl="1" indent="-246380">
              <a:buFont typeface="Arial"/>
              <a:buChar char="•"/>
            </a:pPr>
            <a:r>
              <a:rPr lang="en-US" dirty="0">
                <a:ea typeface="+mn-lt"/>
                <a:cs typeface="+mn-lt"/>
              </a:rPr>
              <a:t>f. Normally, it shouldn't take more than 10% of the Scrum Team's time.</a:t>
            </a:r>
          </a:p>
          <a:p>
            <a:pPr lvl="1" indent="-246380">
              <a:buFont typeface="Arial"/>
              <a:buChar char="•"/>
            </a:pPr>
            <a:endParaRPr lang="en-US" dirty="0">
              <a:ea typeface="+mn-lt"/>
              <a:cs typeface="+mn-lt"/>
            </a:endParaRPr>
          </a:p>
          <a:p>
            <a:pPr marL="393700" lvl="1" indent="0">
              <a:buNone/>
            </a:pPr>
            <a:r>
              <a:rPr lang="en-US" dirty="0">
                <a:ea typeface="+mn-lt"/>
                <a:cs typeface="+mn-lt"/>
              </a:rPr>
              <a:t>d. That's 10% of the Development Team's time; Product Owners usually spend more time on that. </a:t>
            </a:r>
            <a:br>
              <a:rPr lang="en-US" dirty="0">
                <a:ea typeface="+mn-lt"/>
                <a:cs typeface="+mn-lt"/>
              </a:rPr>
            </a:br>
            <a:r>
              <a:rPr lang="en-US" dirty="0">
                <a:ea typeface="+mn-lt"/>
                <a:cs typeface="+mn-lt"/>
              </a:rPr>
              <a:t>f. That's 10% of the Development Team's time, not the whole Scrum Team.</a:t>
            </a:r>
            <a:endParaRPr lang="en-US"/>
          </a:p>
          <a:p>
            <a:endParaRPr lang="fr-FR" dirty="0"/>
          </a:p>
        </p:txBody>
      </p:sp>
    </p:spTree>
    <p:extLst>
      <p:ext uri="{BB962C8B-B14F-4D97-AF65-F5344CB8AC3E}">
        <p14:creationId xmlns:p14="http://schemas.microsoft.com/office/powerpoint/2010/main" val="335186186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vert="horz" anchor="t">
            <a:normAutofit/>
          </a:bodyPr>
          <a:lstStyle/>
          <a:p>
            <a:pPr>
              <a:buFont typeface="Arial"/>
              <a:buChar char="•"/>
            </a:pPr>
            <a:r>
              <a:rPr lang="en-US" b="1" dirty="0"/>
              <a:t>There can be multiple Definitions of Done when multiple teams are working on the same product.</a:t>
            </a:r>
            <a:endParaRPr lang="fr-FR"/>
          </a:p>
          <a:p>
            <a:pPr lvl="1" indent="-246380">
              <a:buFont typeface="Arial"/>
              <a:buChar char="•"/>
            </a:pPr>
            <a:r>
              <a:rPr lang="en-US" dirty="0"/>
              <a:t>a. TRUE</a:t>
            </a:r>
          </a:p>
          <a:p>
            <a:pPr lvl="1" indent="-246380">
              <a:buFont typeface="Arial"/>
              <a:buChar char="•"/>
            </a:pPr>
            <a:r>
              <a:rPr lang="en-US" dirty="0"/>
              <a:t>b. FALSE</a:t>
            </a:r>
          </a:p>
          <a:p>
            <a:endParaRPr lang="fr-FR"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fontScale="92500" lnSpcReduction="20000"/>
          </a:bodyPr>
          <a:lstStyle/>
          <a:p>
            <a:r>
              <a:rPr lang="en-US" b="1" dirty="0"/>
              <a:t>There can be multiple Definitions of Done when multiple teams are working on the same product.</a:t>
            </a:r>
          </a:p>
          <a:p>
            <a:r>
              <a:rPr lang="en-US" dirty="0">
                <a:solidFill>
                  <a:srgbClr val="FF0000"/>
                </a:solidFill>
              </a:rPr>
              <a:t>a. TRUE</a:t>
            </a:r>
          </a:p>
          <a:p>
            <a:r>
              <a:rPr lang="en-US" dirty="0"/>
              <a:t>b. FALSE</a:t>
            </a:r>
          </a:p>
          <a:p>
            <a:pPr>
              <a:buNone/>
            </a:pPr>
            <a:endParaRPr lang="en-US" dirty="0"/>
          </a:p>
          <a:p>
            <a:pPr>
              <a:buNone/>
            </a:pPr>
            <a:r>
              <a:rPr lang="en-US" dirty="0"/>
              <a:t>	According to Scrum.org, they can have different Definitions of Done, as long as they are compatible with each other and capable of creating integrated Increments.</a:t>
            </a:r>
          </a:p>
          <a:p>
            <a:pPr>
              <a:buNone/>
            </a:pPr>
            <a:br>
              <a:rPr lang="en-US" dirty="0"/>
            </a:br>
            <a:r>
              <a:rPr lang="en-US" dirty="0"/>
              <a:t>Note: it may seem that the Scrum Guide says there's only one Definition of Done for multiple teams, but this is not the case according to Scrum.org. Having this flexibility can help, because, for example, one team may want to have extra tests. There's no harm in that, and yet, it impacts their Definition of Done.</a:t>
            </a:r>
          </a:p>
          <a:p>
            <a:endParaRPr lang="fr-FR"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How many people are there in a Development Team?</a:t>
            </a:r>
          </a:p>
          <a:p>
            <a:pPr lvl="1"/>
            <a:r>
              <a:rPr lang="fr-FR" dirty="0"/>
              <a:t>a. 5 ± 3</a:t>
            </a:r>
          </a:p>
          <a:p>
            <a:pPr lvl="1"/>
            <a:r>
              <a:rPr lang="fr-FR" dirty="0"/>
              <a:t>b. 5 to 12</a:t>
            </a:r>
          </a:p>
          <a:p>
            <a:pPr lvl="1"/>
            <a:r>
              <a:rPr lang="fr-FR" dirty="0"/>
              <a:t>c. 3 to 12</a:t>
            </a:r>
          </a:p>
          <a:p>
            <a:pPr lvl="1"/>
            <a:r>
              <a:rPr lang="fr-FR" dirty="0"/>
              <a:t>d. 3 to 9</a:t>
            </a:r>
          </a:p>
          <a:p>
            <a:pPr lvl="1"/>
            <a:r>
              <a:rPr lang="fr-FR" dirty="0"/>
              <a:t>e. 3 to 11</a:t>
            </a:r>
          </a:p>
          <a:p>
            <a:pPr lvl="1"/>
            <a:r>
              <a:rPr lang="fr-FR" dirty="0"/>
              <a:t>f. 6 ± 3</a:t>
            </a:r>
          </a:p>
          <a:p>
            <a:endParaRPr lang="fr-FR"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lnSpcReduction="10000"/>
          </a:bodyPr>
          <a:lstStyle/>
          <a:p>
            <a:r>
              <a:rPr lang="en-US" b="1" dirty="0"/>
              <a:t>How many people are there in a Development Team?</a:t>
            </a:r>
          </a:p>
          <a:p>
            <a:pPr lvl="1"/>
            <a:r>
              <a:rPr lang="fr-FR" dirty="0"/>
              <a:t>a. 5 ± 3</a:t>
            </a:r>
          </a:p>
          <a:p>
            <a:pPr lvl="1"/>
            <a:r>
              <a:rPr lang="fr-FR" dirty="0"/>
              <a:t>b. 5 to 12</a:t>
            </a:r>
          </a:p>
          <a:p>
            <a:pPr lvl="1"/>
            <a:r>
              <a:rPr lang="fr-FR" dirty="0"/>
              <a:t>c. 3 to 12</a:t>
            </a:r>
          </a:p>
          <a:p>
            <a:pPr lvl="1"/>
            <a:r>
              <a:rPr lang="fr-FR" dirty="0">
                <a:solidFill>
                  <a:srgbClr val="FF0000"/>
                </a:solidFill>
              </a:rPr>
              <a:t>d. 3 to 9</a:t>
            </a:r>
          </a:p>
          <a:p>
            <a:pPr lvl="1"/>
            <a:r>
              <a:rPr lang="fr-FR" dirty="0"/>
              <a:t>e. 3 to 11</a:t>
            </a:r>
          </a:p>
          <a:p>
            <a:pPr lvl="1"/>
            <a:r>
              <a:rPr lang="fr-FR" dirty="0">
                <a:solidFill>
                  <a:srgbClr val="FF0000"/>
                </a:solidFill>
              </a:rPr>
              <a:t>f. 6 ± 3</a:t>
            </a:r>
          </a:p>
          <a:p>
            <a:pPr>
              <a:buNone/>
            </a:pPr>
            <a:br>
              <a:rPr lang="en-US" dirty="0"/>
            </a:br>
            <a:r>
              <a:rPr lang="en-US" dirty="0"/>
              <a:t>The recommended size of the Development Team is 3 to 9 according to the Scrum Guide and Scrum.org. Some other resources suggest 3 to 12, or other ranges, but that's not important for your exam.</a:t>
            </a:r>
            <a:endParaRPr lang="fr-FR"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What type of test should be done during the Sprint?</a:t>
            </a:r>
            <a:r>
              <a:rPr lang="en-US" dirty="0"/>
              <a:t> </a:t>
            </a:r>
          </a:p>
          <a:p>
            <a:pPr lvl="1"/>
            <a:r>
              <a:rPr lang="en-US" dirty="0"/>
              <a:t>a. All tests, except for user acceptance tests</a:t>
            </a:r>
          </a:p>
          <a:p>
            <a:pPr lvl="1"/>
            <a:r>
              <a:rPr lang="en-US" dirty="0"/>
              <a:t>b. All tests, except for integration tests</a:t>
            </a:r>
          </a:p>
          <a:p>
            <a:pPr lvl="1"/>
            <a:r>
              <a:rPr lang="en-US" dirty="0"/>
              <a:t>c. Every type of test</a:t>
            </a:r>
          </a:p>
          <a:p>
            <a:pPr lvl="1"/>
            <a:r>
              <a:rPr lang="en-US" dirty="0"/>
              <a:t>d. Unit tests</a:t>
            </a:r>
          </a:p>
          <a:p>
            <a:endParaRPr lang="fr-FR"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lstStyle/>
          <a:p>
            <a:r>
              <a:rPr lang="en-US" b="1" dirty="0"/>
              <a:t>What type of test should be done during the Sprint?</a:t>
            </a:r>
            <a:r>
              <a:rPr lang="en-US" dirty="0"/>
              <a:t> </a:t>
            </a:r>
          </a:p>
          <a:p>
            <a:pPr lvl="1"/>
            <a:r>
              <a:rPr lang="en-US" dirty="0"/>
              <a:t>a. All tests, except for user acceptance tests</a:t>
            </a:r>
          </a:p>
          <a:p>
            <a:pPr lvl="1"/>
            <a:r>
              <a:rPr lang="en-US" dirty="0"/>
              <a:t>b. All tests, except for integration tests</a:t>
            </a:r>
          </a:p>
          <a:p>
            <a:pPr lvl="1"/>
            <a:r>
              <a:rPr lang="en-US" dirty="0">
                <a:solidFill>
                  <a:srgbClr val="FF0000"/>
                </a:solidFill>
              </a:rPr>
              <a:t>c. Every type of test</a:t>
            </a:r>
          </a:p>
          <a:p>
            <a:pPr lvl="1"/>
            <a:r>
              <a:rPr lang="en-US" dirty="0"/>
              <a:t>d. Unit tests</a:t>
            </a:r>
          </a:p>
          <a:p>
            <a:endParaRPr lang="fr-FR" dirty="0"/>
          </a:p>
          <a:p>
            <a:r>
              <a:rPr lang="en-US" dirty="0"/>
              <a:t>Remember that the Increment has to be "Done", and potentially releasable. It means that all tests should be done.</a:t>
            </a:r>
            <a:endParaRPr lang="fr-FR"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three of the following are required by Scrum?</a:t>
            </a:r>
          </a:p>
          <a:p>
            <a:pPr lvl="1"/>
            <a:r>
              <a:rPr lang="en-US" dirty="0"/>
              <a:t>a. Definition of Done</a:t>
            </a:r>
          </a:p>
          <a:p>
            <a:pPr lvl="1"/>
            <a:r>
              <a:rPr lang="en-US" dirty="0"/>
              <a:t>b. User Stories</a:t>
            </a:r>
          </a:p>
          <a:p>
            <a:pPr lvl="1"/>
            <a:r>
              <a:rPr lang="en-US" dirty="0"/>
              <a:t>c. Definition of Ready</a:t>
            </a:r>
          </a:p>
          <a:p>
            <a:pPr lvl="1"/>
            <a:r>
              <a:rPr lang="en-US" dirty="0"/>
              <a:t>d. Pair-Programming</a:t>
            </a:r>
          </a:p>
          <a:p>
            <a:pPr lvl="1"/>
            <a:r>
              <a:rPr lang="en-US" dirty="0"/>
              <a:t>e. Sprint Retrospectives</a:t>
            </a:r>
          </a:p>
          <a:p>
            <a:pPr lvl="1"/>
            <a:r>
              <a:rPr lang="en-US" dirty="0"/>
              <a:t>f. Sprint Goal</a:t>
            </a:r>
          </a:p>
          <a:p>
            <a:pPr>
              <a:buNone/>
            </a:pPr>
            <a:endParaRPr lang="fr-FR"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lstStyle/>
          <a:p>
            <a:r>
              <a:rPr lang="en-US" b="1" dirty="0"/>
              <a:t>Which three of the following are required by Scrum?</a:t>
            </a:r>
          </a:p>
          <a:p>
            <a:pPr lvl="1"/>
            <a:r>
              <a:rPr lang="en-US" dirty="0">
                <a:solidFill>
                  <a:srgbClr val="FF0000"/>
                </a:solidFill>
              </a:rPr>
              <a:t>a. Definition of Done</a:t>
            </a:r>
          </a:p>
          <a:p>
            <a:pPr lvl="1"/>
            <a:r>
              <a:rPr lang="en-US" dirty="0"/>
              <a:t>b. User Stories</a:t>
            </a:r>
          </a:p>
          <a:p>
            <a:pPr lvl="1"/>
            <a:r>
              <a:rPr lang="en-US" dirty="0"/>
              <a:t>c. Definition of Ready</a:t>
            </a:r>
          </a:p>
          <a:p>
            <a:pPr lvl="1"/>
            <a:r>
              <a:rPr lang="en-US" dirty="0"/>
              <a:t>d. Pair-Programming</a:t>
            </a:r>
          </a:p>
          <a:p>
            <a:pPr lvl="1"/>
            <a:r>
              <a:rPr lang="en-US" dirty="0">
                <a:solidFill>
                  <a:srgbClr val="FF0000"/>
                </a:solidFill>
              </a:rPr>
              <a:t>e. Sprint Retrospectives</a:t>
            </a:r>
          </a:p>
          <a:p>
            <a:pPr lvl="1"/>
            <a:r>
              <a:rPr lang="en-US" dirty="0">
                <a:solidFill>
                  <a:srgbClr val="FF0000"/>
                </a:solidFill>
              </a:rPr>
              <a:t>f. Sprint Goal</a:t>
            </a:r>
          </a:p>
          <a:p>
            <a:endParaRPr lang="fr-FR" dirty="0"/>
          </a:p>
          <a:p>
            <a:pPr>
              <a:buNone/>
            </a:pPr>
            <a:r>
              <a:rPr lang="en-US" dirty="0"/>
              <a:t>c. There's no Definition of Ready in Scrum</a:t>
            </a:r>
            <a:endParaRPr lang="fr-FR"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How many hours per day should a Development Team member work?</a:t>
            </a:r>
          </a:p>
          <a:p>
            <a:r>
              <a:rPr lang="en-US" dirty="0"/>
              <a:t>a. Between 6 and 16 hours, depending on the situation</a:t>
            </a:r>
          </a:p>
          <a:p>
            <a:r>
              <a:rPr lang="en-US" dirty="0"/>
              <a:t>b. At a constant pace</a:t>
            </a:r>
          </a:p>
          <a:p>
            <a:r>
              <a:rPr lang="en-US" dirty="0"/>
              <a:t>c. Normally, 40 hours a week</a:t>
            </a:r>
          </a:p>
          <a:p>
            <a:r>
              <a:rPr lang="en-US" dirty="0"/>
              <a:t>d. As much as needed for realizing the Sprint Backlog items by the end of the Sprint</a:t>
            </a:r>
          </a:p>
          <a:p>
            <a:endParaRPr lang="fr-F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Une multitude de « méthodes »</a:t>
            </a:r>
          </a:p>
        </p:txBody>
      </p:sp>
      <p:sp>
        <p:nvSpPr>
          <p:cNvPr id="3" name="Espace réservé du contenu 2"/>
          <p:cNvSpPr>
            <a:spLocks noGrp="1"/>
          </p:cNvSpPr>
          <p:nvPr>
            <p:ph idx="1"/>
          </p:nvPr>
        </p:nvSpPr>
        <p:spPr/>
        <p:txBody>
          <a:bodyPr/>
          <a:lstStyle/>
          <a:p>
            <a:r>
              <a:rPr lang="fr-FR" sz="2800" dirty="0"/>
              <a:t>Rad : </a:t>
            </a:r>
          </a:p>
          <a:p>
            <a:pPr lvl="1"/>
            <a:r>
              <a:rPr lang="fr-FR" dirty="0"/>
              <a:t>Considérée comme étant la première des méthodes agiles. </a:t>
            </a:r>
          </a:p>
          <a:p>
            <a:endParaRPr lang="fr-FR" sz="2800" dirty="0"/>
          </a:p>
          <a:p>
            <a:pPr lvl="1"/>
            <a:r>
              <a:rPr lang="fr-FR" dirty="0"/>
              <a:t>Développement incrémental </a:t>
            </a:r>
          </a:p>
          <a:p>
            <a:endParaRPr lang="fr-FR" sz="2800" dirty="0"/>
          </a:p>
          <a:p>
            <a:pPr lvl="1"/>
            <a:r>
              <a:rPr lang="fr-FR" dirty="0"/>
              <a:t>Propose un mode de développement dit « semi-itératif » </a:t>
            </a:r>
          </a:p>
          <a:p>
            <a:endParaRPr lang="fr-FR" sz="2800" dirty="0"/>
          </a:p>
          <a:p>
            <a:pPr lvl="1"/>
            <a:r>
              <a:rPr lang="fr-FR" dirty="0"/>
              <a:t>L’expression de besoin est déterminée en début de projet </a:t>
            </a:r>
          </a:p>
          <a:p>
            <a:pPr>
              <a:buNone/>
            </a:pPr>
            <a:endParaRPr lang="fr-FR"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normAutofit fontScale="92500" lnSpcReduction="10000"/>
          </a:bodyPr>
          <a:lstStyle/>
          <a:p>
            <a:r>
              <a:rPr lang="en-US" b="1" dirty="0"/>
              <a:t>How many hours per day should a Development Team member work?</a:t>
            </a:r>
          </a:p>
          <a:p>
            <a:r>
              <a:rPr lang="en-US" dirty="0"/>
              <a:t>a. Between 6 and 16 hours, depending on the situation</a:t>
            </a:r>
          </a:p>
          <a:p>
            <a:r>
              <a:rPr lang="en-US" dirty="0">
                <a:solidFill>
                  <a:srgbClr val="FF0000"/>
                </a:solidFill>
              </a:rPr>
              <a:t>b. At a constant pace</a:t>
            </a:r>
          </a:p>
          <a:p>
            <a:r>
              <a:rPr lang="en-US" dirty="0"/>
              <a:t>c. Normally, 40 hours a week</a:t>
            </a:r>
          </a:p>
          <a:p>
            <a:r>
              <a:rPr lang="en-US" dirty="0"/>
              <a:t>d. As much as needed for realizing the Sprint Backlog items by the end of the Sprint</a:t>
            </a:r>
          </a:p>
          <a:p>
            <a:endParaRPr lang="fr-FR" dirty="0"/>
          </a:p>
          <a:p>
            <a:pPr>
              <a:buNone/>
            </a:pPr>
            <a:r>
              <a:rPr lang="en-US" dirty="0"/>
              <a:t>	b. This is one of the 12 Agile principles.</a:t>
            </a:r>
          </a:p>
          <a:p>
            <a:pPr>
              <a:buNone/>
            </a:pPr>
            <a:br>
              <a:rPr lang="en-US" dirty="0"/>
            </a:br>
            <a:r>
              <a:rPr lang="en-US" dirty="0"/>
              <a:t>d. The Sprint Backlog is just a rough estimate of what we can do. We will have a constant pace and deliver as much as we can, within the defined quality, and nothing bad happens if all items are not delivered.</a:t>
            </a:r>
            <a:br>
              <a:rPr lang="en-US" dirty="0"/>
            </a:br>
            <a:endParaRPr lang="fr-FR"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Who owns the Sprint Backlog?</a:t>
            </a:r>
          </a:p>
          <a:p>
            <a:r>
              <a:rPr lang="en-US" dirty="0"/>
              <a:t>a. The whole Scrum Team</a:t>
            </a:r>
          </a:p>
          <a:p>
            <a:r>
              <a:rPr lang="en-US" dirty="0"/>
              <a:t>b. The Scrum Master</a:t>
            </a:r>
          </a:p>
          <a:p>
            <a:r>
              <a:rPr lang="en-US" dirty="0"/>
              <a:t>c. The Product Owner</a:t>
            </a:r>
          </a:p>
          <a:p>
            <a:r>
              <a:rPr lang="en-US" dirty="0"/>
              <a:t>d. The Development Team</a:t>
            </a:r>
          </a:p>
          <a:p>
            <a:endParaRPr lang="fr-FR"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lstStyle/>
          <a:p>
            <a:r>
              <a:rPr lang="en-US" b="1" dirty="0"/>
              <a:t>Who owns the Sprint Backlog?</a:t>
            </a:r>
          </a:p>
          <a:p>
            <a:r>
              <a:rPr lang="en-US" dirty="0"/>
              <a:t>a. The whole Scrum Team</a:t>
            </a:r>
          </a:p>
          <a:p>
            <a:r>
              <a:rPr lang="en-US" dirty="0"/>
              <a:t>b. The Scrum Master</a:t>
            </a:r>
          </a:p>
          <a:p>
            <a:r>
              <a:rPr lang="en-US" dirty="0"/>
              <a:t>c. The Product Owner</a:t>
            </a:r>
          </a:p>
          <a:p>
            <a:r>
              <a:rPr lang="en-US" dirty="0">
                <a:solidFill>
                  <a:srgbClr val="FF0000"/>
                </a:solidFill>
              </a:rPr>
              <a:t>d. The Development Team</a:t>
            </a:r>
          </a:p>
          <a:p>
            <a:pPr>
              <a:buNone/>
            </a:pPr>
            <a:endParaRPr lang="fr-FR" dirty="0"/>
          </a:p>
          <a:p>
            <a:pPr>
              <a:buNone/>
            </a:pPr>
            <a:r>
              <a:rPr lang="en-US" dirty="0"/>
              <a:t>If you "own" something (in this context) means that you are accountable for it, and you're the person who makes changes to it.</a:t>
            </a:r>
            <a:endParaRPr lang="fr-FR"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a:lstStyle/>
          <a:p>
            <a:r>
              <a:rPr lang="en-US" b="1" dirty="0"/>
              <a:t>Which two of the following may be done when the team becomes mature enough during the project?</a:t>
            </a:r>
          </a:p>
          <a:p>
            <a:pPr lvl="1"/>
            <a:r>
              <a:rPr lang="en-US" dirty="0"/>
              <a:t>a. They won't need </a:t>
            </a:r>
            <a:r>
              <a:rPr lang="en-US" dirty="0" err="1"/>
              <a:t>timeboxed</a:t>
            </a:r>
            <a:r>
              <a:rPr lang="en-US" dirty="0"/>
              <a:t> events anymore.</a:t>
            </a:r>
          </a:p>
          <a:p>
            <a:pPr lvl="1"/>
            <a:r>
              <a:rPr lang="en-US" dirty="0"/>
              <a:t>b. They may not need Sprint Retrospectives anymore.</a:t>
            </a:r>
          </a:p>
          <a:p>
            <a:pPr lvl="1"/>
            <a:r>
              <a:rPr lang="en-US" dirty="0"/>
              <a:t>c. They may improve their Definition of Done.</a:t>
            </a:r>
          </a:p>
          <a:p>
            <a:pPr lvl="1"/>
            <a:r>
              <a:rPr lang="en-US" dirty="0"/>
              <a:t>d. They will need longer Sprint Retrospectives.</a:t>
            </a:r>
          </a:p>
          <a:p>
            <a:pPr lvl="1"/>
            <a:r>
              <a:rPr lang="en-US" dirty="0"/>
              <a:t>e. Their velocity may increase.</a:t>
            </a:r>
          </a:p>
          <a:p>
            <a:endParaRPr 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42918"/>
            <a:ext cx="8229600" cy="5681682"/>
          </a:xfrm>
        </p:spPr>
        <p:txBody>
          <a:bodyPr>
            <a:normAutofit fontScale="92500" lnSpcReduction="20000"/>
          </a:bodyPr>
          <a:lstStyle/>
          <a:p>
            <a:r>
              <a:rPr lang="en-US" b="1" dirty="0"/>
              <a:t>Which two of the following may be done when the team becomes mature enough during the project?</a:t>
            </a:r>
          </a:p>
          <a:p>
            <a:pPr lvl="1"/>
            <a:r>
              <a:rPr lang="en-US" dirty="0"/>
              <a:t>a. They won't need </a:t>
            </a:r>
            <a:r>
              <a:rPr lang="en-US" dirty="0" err="1"/>
              <a:t>timeboxed</a:t>
            </a:r>
            <a:r>
              <a:rPr lang="en-US" dirty="0"/>
              <a:t> events anymore.</a:t>
            </a:r>
          </a:p>
          <a:p>
            <a:pPr lvl="1"/>
            <a:r>
              <a:rPr lang="en-US" dirty="0"/>
              <a:t>b. They may not need Sprint Retrospectives anymore.</a:t>
            </a:r>
          </a:p>
          <a:p>
            <a:pPr lvl="1"/>
            <a:r>
              <a:rPr lang="en-US" dirty="0">
                <a:solidFill>
                  <a:srgbClr val="FF0000"/>
                </a:solidFill>
              </a:rPr>
              <a:t>c. They may improve their Definition of Done.</a:t>
            </a:r>
          </a:p>
          <a:p>
            <a:pPr lvl="1"/>
            <a:r>
              <a:rPr lang="en-US" dirty="0"/>
              <a:t>d. They will need longer Sprint Retrospectives.</a:t>
            </a:r>
          </a:p>
          <a:p>
            <a:pPr lvl="1"/>
            <a:r>
              <a:rPr lang="en-US" dirty="0">
                <a:solidFill>
                  <a:srgbClr val="FF0000"/>
                </a:solidFill>
              </a:rPr>
              <a:t>e. Their velocity may increase.</a:t>
            </a:r>
          </a:p>
          <a:p>
            <a:pPr>
              <a:buNone/>
            </a:pPr>
            <a:endParaRPr lang="fr-FR" dirty="0"/>
          </a:p>
          <a:p>
            <a:pPr>
              <a:buNone/>
            </a:pPr>
            <a:r>
              <a:rPr lang="en-US" dirty="0"/>
              <a:t>	b. There's always room for improvement.</a:t>
            </a:r>
          </a:p>
          <a:p>
            <a:pPr>
              <a:buNone/>
            </a:pPr>
            <a:br>
              <a:rPr lang="en-US" dirty="0"/>
            </a:br>
            <a:r>
              <a:rPr lang="en-US" dirty="0"/>
              <a:t>c. The Definition of Done shouldn't change in the middle of the Sprint. Other than that, you can sometimes improve it based on what you have learned in the project, to increase the quality of your work.</a:t>
            </a:r>
          </a:p>
          <a:p>
            <a:pPr>
              <a:buNone/>
            </a:pPr>
            <a:br>
              <a:rPr lang="en-US" dirty="0"/>
            </a:br>
            <a:r>
              <a:rPr lang="en-US" dirty="0"/>
              <a:t>e. because they become more comfortable communicating with the customer.</a:t>
            </a:r>
            <a:endParaRPr lang="fr-FR"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Question Scrum.org</a:t>
            </a:r>
          </a:p>
        </p:txBody>
      </p:sp>
      <p:sp>
        <p:nvSpPr>
          <p:cNvPr id="3" name="Espace réservé du contenu 2"/>
          <p:cNvSpPr>
            <a:spLocks noGrp="1"/>
          </p:cNvSpPr>
          <p:nvPr>
            <p:ph idx="1"/>
          </p:nvPr>
        </p:nvSpPr>
        <p:spPr/>
        <p:txBody>
          <a:bodyPr/>
          <a:lstStyle/>
          <a:p>
            <a:r>
              <a:rPr lang="en-US" b="1" dirty="0"/>
              <a:t>It's up to the self-organizing team to decide which Scrum artifacts are needed in the project.</a:t>
            </a:r>
          </a:p>
          <a:p>
            <a:pPr lvl="1"/>
            <a:r>
              <a:rPr lang="fr-FR" dirty="0"/>
              <a:t>a. FALSE</a:t>
            </a:r>
          </a:p>
          <a:p>
            <a:pPr lvl="1"/>
            <a:r>
              <a:rPr lang="fr-FR" dirty="0"/>
              <a:t>b. TRUE</a:t>
            </a:r>
          </a:p>
          <a:p>
            <a:endParaRPr lang="fr-FR"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a:bodyPr>
          <a:lstStyle/>
          <a:p>
            <a:r>
              <a:rPr lang="en-US" b="1" dirty="0"/>
              <a:t>It's up to the self-organizing team to decide which Scrum artifacts are needed in the project.</a:t>
            </a:r>
          </a:p>
          <a:p>
            <a:pPr lvl="1"/>
            <a:r>
              <a:rPr lang="fr-FR" dirty="0">
                <a:solidFill>
                  <a:srgbClr val="FF0000"/>
                </a:solidFill>
              </a:rPr>
              <a:t>a. FALSE</a:t>
            </a:r>
          </a:p>
          <a:p>
            <a:pPr lvl="1"/>
            <a:r>
              <a:rPr lang="fr-FR" dirty="0"/>
              <a:t>b. TRUE</a:t>
            </a:r>
          </a:p>
          <a:p>
            <a:endParaRPr lang="en-US" dirty="0"/>
          </a:p>
          <a:p>
            <a:endParaRPr lang="en-US" dirty="0"/>
          </a:p>
          <a:p>
            <a:pPr>
              <a:buNone/>
            </a:pPr>
            <a:r>
              <a:rPr lang="en-US" dirty="0"/>
              <a:t>Self-organization is not unlimited, you should follow the Scrum framework.</a:t>
            </a:r>
            <a:br>
              <a:rPr lang="en-US" dirty="0"/>
            </a:br>
            <a:endParaRPr lang="en-US" dirty="0"/>
          </a:p>
          <a:p>
            <a:pPr>
              <a:buNone/>
            </a:pPr>
            <a:br>
              <a:rPr lang="en-US" dirty="0"/>
            </a:br>
            <a:endParaRPr lang="fr-FR"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The Development Team should have a Team Leader to improve communications and collaboration.</a:t>
            </a:r>
          </a:p>
          <a:p>
            <a:r>
              <a:rPr lang="fr-FR" dirty="0"/>
              <a:t>a. TRUE</a:t>
            </a:r>
          </a:p>
          <a:p>
            <a:r>
              <a:rPr lang="fr-FR" dirty="0"/>
              <a:t>b. FALSE</a:t>
            </a:r>
          </a:p>
          <a:p>
            <a:endParaRPr lang="fr-FR"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lstStyle/>
          <a:p>
            <a:r>
              <a:rPr lang="en-US" b="1" dirty="0"/>
              <a:t>The Development Team should have a Team Leader to improve communications and collaboration.</a:t>
            </a:r>
          </a:p>
          <a:p>
            <a:r>
              <a:rPr lang="fr-FR" dirty="0"/>
              <a:t>a. TRUE</a:t>
            </a:r>
          </a:p>
          <a:p>
            <a:r>
              <a:rPr lang="fr-FR" dirty="0">
                <a:solidFill>
                  <a:srgbClr val="FF0000"/>
                </a:solidFill>
              </a:rPr>
              <a:t>b. FALSE</a:t>
            </a:r>
          </a:p>
          <a:p>
            <a:endParaRPr lang="fr-FR" dirty="0"/>
          </a:p>
          <a:p>
            <a:pPr>
              <a:buNone/>
            </a:pPr>
            <a:r>
              <a:rPr lang="en-US" dirty="0"/>
              <a:t>It's not allowed to introduce new roles or titles such as "team leader" in Scrum.</a:t>
            </a:r>
            <a:br>
              <a:rPr lang="en-US" dirty="0"/>
            </a:br>
            <a:endParaRPr lang="en-US" dirty="0"/>
          </a:p>
          <a:p>
            <a:pPr>
              <a:buNone/>
            </a:pPr>
            <a:br>
              <a:rPr lang="en-US" dirty="0"/>
            </a:br>
            <a:endParaRPr lang="fr-FR"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500174"/>
            <a:ext cx="8229600" cy="4824426"/>
          </a:xfrm>
        </p:spPr>
        <p:txBody>
          <a:bodyPr/>
          <a:lstStyle/>
          <a:p>
            <a:r>
              <a:rPr lang="en-US" b="1" dirty="0"/>
              <a:t>Who makes sure that enough items are selected for the Sprint Backlog?</a:t>
            </a:r>
          </a:p>
          <a:p>
            <a:pPr lvl="1"/>
            <a:r>
              <a:rPr lang="en-US" dirty="0"/>
              <a:t>a. The customer</a:t>
            </a:r>
          </a:p>
          <a:p>
            <a:pPr lvl="1"/>
            <a:r>
              <a:rPr lang="en-US" dirty="0"/>
              <a:t>b. The Development Team</a:t>
            </a:r>
          </a:p>
          <a:p>
            <a:pPr lvl="1"/>
            <a:r>
              <a:rPr lang="en-US" dirty="0"/>
              <a:t>c. Stakeholders</a:t>
            </a:r>
          </a:p>
          <a:p>
            <a:pPr lvl="1"/>
            <a:r>
              <a:rPr lang="en-US" dirty="0"/>
              <a:t>d. The Scrum Master</a:t>
            </a:r>
          </a:p>
          <a:p>
            <a:pPr lvl="1"/>
            <a:r>
              <a:rPr lang="en-US" dirty="0"/>
              <a:t>e. The Solution Architect</a:t>
            </a:r>
          </a:p>
          <a:p>
            <a:pPr lvl="1"/>
            <a:r>
              <a:rPr lang="en-US" dirty="0"/>
              <a:t>f. The whole Scrum Team</a:t>
            </a:r>
          </a:p>
          <a:p>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0499" y="251064"/>
            <a:ext cx="8229600" cy="564672"/>
          </a:xfrm>
        </p:spPr>
        <p:txBody>
          <a:bodyPr>
            <a:normAutofit fontScale="90000"/>
          </a:bodyPr>
          <a:lstStyle/>
          <a:p>
            <a:r>
              <a:rPr lang="fr-FR" dirty="0"/>
              <a:t>Le contenu de la formation</a:t>
            </a:r>
          </a:p>
        </p:txBody>
      </p:sp>
      <p:sp>
        <p:nvSpPr>
          <p:cNvPr id="3" name="Espace réservé du contenu 2"/>
          <p:cNvSpPr>
            <a:spLocks noGrp="1"/>
          </p:cNvSpPr>
          <p:nvPr>
            <p:ph idx="1"/>
          </p:nvPr>
        </p:nvSpPr>
        <p:spPr>
          <a:xfrm>
            <a:off x="457200" y="1124744"/>
            <a:ext cx="8229600" cy="5199856"/>
          </a:xfrm>
        </p:spPr>
        <p:txBody>
          <a:bodyPr>
            <a:normAutofit/>
          </a:bodyPr>
          <a:lstStyle/>
          <a:p>
            <a:r>
              <a:rPr lang="fr-FR" sz="3200" dirty="0"/>
              <a:t>De l’approche classique à l’approche Agile </a:t>
            </a:r>
          </a:p>
          <a:p>
            <a:r>
              <a:rPr lang="fr-FR" sz="3200" dirty="0"/>
              <a:t>Les acteurs de Scrum  </a:t>
            </a:r>
          </a:p>
          <a:p>
            <a:pPr lvl="1"/>
            <a:r>
              <a:rPr lang="fr-FR" sz="3000" dirty="0"/>
              <a:t>Le </a:t>
            </a:r>
            <a:r>
              <a:rPr lang="fr-FR" sz="3000" dirty="0" err="1"/>
              <a:t>Scrum</a:t>
            </a:r>
            <a:r>
              <a:rPr lang="fr-FR" sz="3000" dirty="0"/>
              <a:t> Master</a:t>
            </a:r>
          </a:p>
          <a:p>
            <a:pPr lvl="1"/>
            <a:r>
              <a:rPr lang="fr-FR" sz="3000" dirty="0"/>
              <a:t>Le Product </a:t>
            </a:r>
            <a:r>
              <a:rPr lang="fr-FR" sz="3000" dirty="0" err="1"/>
              <a:t>Owner</a:t>
            </a:r>
            <a:endParaRPr lang="fr-FR" sz="3000" dirty="0"/>
          </a:p>
          <a:p>
            <a:pPr lvl="2"/>
            <a:r>
              <a:rPr lang="fr-FR" sz="2700" dirty="0"/>
              <a:t>Le Product </a:t>
            </a:r>
            <a:r>
              <a:rPr lang="fr-FR" sz="2700" dirty="0" err="1"/>
              <a:t>Backlog</a:t>
            </a:r>
            <a:endParaRPr lang="fr-FR" sz="2700" dirty="0"/>
          </a:p>
          <a:p>
            <a:pPr lvl="1"/>
            <a:r>
              <a:rPr lang="fr-FR" sz="3000" dirty="0"/>
              <a:t>L’équipe de développement </a:t>
            </a:r>
          </a:p>
          <a:p>
            <a:pPr lvl="2"/>
            <a:r>
              <a:rPr lang="fr-FR" sz="2700" dirty="0"/>
              <a:t>Le Sprint </a:t>
            </a:r>
            <a:r>
              <a:rPr lang="fr-FR" sz="2700" dirty="0" err="1"/>
              <a:t>Backlog</a:t>
            </a:r>
            <a:endParaRPr lang="fr-FR" sz="2700" dirty="0"/>
          </a:p>
          <a:p>
            <a:pPr lvl="2"/>
            <a:r>
              <a:rPr lang="fr-FR" sz="2700" dirty="0"/>
              <a:t>L’incrément </a:t>
            </a:r>
          </a:p>
          <a:p>
            <a:r>
              <a:rPr lang="fr-FR" sz="3200" dirty="0"/>
              <a:t>Les cérémonies </a:t>
            </a:r>
            <a:r>
              <a:rPr lang="fr-FR" sz="3200" dirty="0" err="1"/>
              <a:t>Scrum</a:t>
            </a:r>
            <a:endParaRPr lang="fr-FR"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Tim\Desktop\formation agile\Formation Agile moi\image\Cycle-de-vie-de-projet-en-spirale-Levaluation-repetee-des-besoins-des-risques-et-des.png"/>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92500"/>
          </a:bodyPr>
          <a:lstStyle/>
          <a:p>
            <a:r>
              <a:rPr lang="en-US" b="1" dirty="0"/>
              <a:t>Who makes sure that enough items are selected for the Sprint Backlog?</a:t>
            </a:r>
          </a:p>
          <a:p>
            <a:pPr lvl="1"/>
            <a:r>
              <a:rPr lang="en-US" dirty="0"/>
              <a:t>a. The customer</a:t>
            </a:r>
          </a:p>
          <a:p>
            <a:pPr lvl="1"/>
            <a:r>
              <a:rPr lang="en-US" dirty="0">
                <a:solidFill>
                  <a:srgbClr val="FF0000"/>
                </a:solidFill>
              </a:rPr>
              <a:t>b. The Development Team</a:t>
            </a:r>
          </a:p>
          <a:p>
            <a:pPr lvl="1"/>
            <a:r>
              <a:rPr lang="en-US" dirty="0"/>
              <a:t>c. Stakeholders</a:t>
            </a:r>
          </a:p>
          <a:p>
            <a:pPr lvl="1"/>
            <a:r>
              <a:rPr lang="en-US" dirty="0"/>
              <a:t>d. The Scrum Master</a:t>
            </a:r>
          </a:p>
          <a:p>
            <a:pPr lvl="1"/>
            <a:r>
              <a:rPr lang="en-US" dirty="0"/>
              <a:t>e. The Solution Architect</a:t>
            </a:r>
          </a:p>
          <a:p>
            <a:pPr lvl="1"/>
            <a:r>
              <a:rPr lang="en-US" dirty="0"/>
              <a:t>f. The whole Scrum Team</a:t>
            </a:r>
          </a:p>
          <a:p>
            <a:pPr>
              <a:buNone/>
            </a:pPr>
            <a:endParaRPr lang="en-US" dirty="0"/>
          </a:p>
          <a:p>
            <a:pPr>
              <a:buNone/>
            </a:pPr>
            <a:endParaRPr lang="en-US" dirty="0"/>
          </a:p>
          <a:p>
            <a:pPr>
              <a:buNone/>
            </a:pPr>
            <a:r>
              <a:rPr lang="en-US" dirty="0"/>
              <a:t>e. There's no separate solution architect role/title in Scrum.</a:t>
            </a:r>
            <a:br>
              <a:rPr lang="en-US" dirty="0"/>
            </a:br>
            <a:br>
              <a:rPr lang="en-US" dirty="0"/>
            </a:br>
            <a:r>
              <a:rPr lang="en-US" dirty="0"/>
              <a:t>The developers are self-organized.</a:t>
            </a:r>
            <a:endParaRPr lang="fr-FR"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The Definition of Done is composed by the Product Owner, to ensure that the Increments will be usable by the end-users.</a:t>
            </a:r>
          </a:p>
          <a:p>
            <a:pPr lvl="1"/>
            <a:r>
              <a:rPr lang="fr-FR" dirty="0"/>
              <a:t>a. TRUE</a:t>
            </a:r>
          </a:p>
          <a:p>
            <a:pPr lvl="1"/>
            <a:r>
              <a:rPr lang="fr-FR" dirty="0"/>
              <a:t>b. FALSE</a:t>
            </a:r>
          </a:p>
          <a:p>
            <a:endParaRPr lang="fr-FR"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lstStyle/>
          <a:p>
            <a:r>
              <a:rPr lang="en-US" b="1" dirty="0"/>
              <a:t>The Definition of Done is composed by the Product Owner, to ensure that the Increments will be usable by the end-users.</a:t>
            </a:r>
          </a:p>
          <a:p>
            <a:pPr lvl="1"/>
            <a:r>
              <a:rPr lang="fr-FR" dirty="0"/>
              <a:t>a. TRUE</a:t>
            </a:r>
          </a:p>
          <a:p>
            <a:pPr lvl="1"/>
            <a:r>
              <a:rPr lang="fr-FR" dirty="0">
                <a:solidFill>
                  <a:srgbClr val="FF0000"/>
                </a:solidFill>
              </a:rPr>
              <a:t>b. FALSE</a:t>
            </a:r>
          </a:p>
          <a:p>
            <a:endParaRPr lang="fr-FR" dirty="0"/>
          </a:p>
          <a:p>
            <a:pPr>
              <a:buNone/>
            </a:pPr>
            <a:r>
              <a:rPr lang="en-US" dirty="0"/>
              <a:t>The Definition of Done may come from the organization. Inside the project, it's the developers who adjust or define it.</a:t>
            </a:r>
            <a:endParaRPr lang="fr-FR"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a:lstStyle/>
          <a:p>
            <a:r>
              <a:rPr lang="en-US" b="1" dirty="0"/>
              <a:t>Which two statements explain when a Product Backlog item is considered complete?</a:t>
            </a:r>
          </a:p>
          <a:p>
            <a:pPr lvl="1"/>
            <a:r>
              <a:rPr lang="en-US" dirty="0"/>
              <a:t>a. When it can be part of a potentially releasable Increment</a:t>
            </a:r>
          </a:p>
          <a:p>
            <a:pPr lvl="1"/>
            <a:r>
              <a:rPr lang="en-US" dirty="0"/>
              <a:t>b. When user acceptance tests are passed</a:t>
            </a:r>
          </a:p>
          <a:p>
            <a:pPr lvl="1"/>
            <a:r>
              <a:rPr lang="en-US" dirty="0"/>
              <a:t>c. The item is ready for user acceptance testing</a:t>
            </a:r>
          </a:p>
          <a:p>
            <a:pPr lvl="1"/>
            <a:r>
              <a:rPr lang="en-US" dirty="0"/>
              <a:t>d. When no work is left based on the Definition of Done</a:t>
            </a:r>
          </a:p>
          <a:p>
            <a:endParaRPr lang="fr-FR"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85000" lnSpcReduction="20000"/>
          </a:bodyPr>
          <a:lstStyle/>
          <a:p>
            <a:r>
              <a:rPr lang="en-US" b="1" dirty="0"/>
              <a:t>Which two statements explain when a Product Backlog item is considered complete?</a:t>
            </a:r>
          </a:p>
          <a:p>
            <a:pPr lvl="1"/>
            <a:r>
              <a:rPr lang="en-US" dirty="0">
                <a:solidFill>
                  <a:srgbClr val="FF0000"/>
                </a:solidFill>
              </a:rPr>
              <a:t>a. When it can be part of a potentially releasable Increment</a:t>
            </a:r>
          </a:p>
          <a:p>
            <a:pPr lvl="1"/>
            <a:r>
              <a:rPr lang="en-US" dirty="0"/>
              <a:t>b. When user acceptance tests are passed</a:t>
            </a:r>
          </a:p>
          <a:p>
            <a:pPr lvl="1"/>
            <a:r>
              <a:rPr lang="en-US" dirty="0"/>
              <a:t>c. The item is ready for user acceptance testing</a:t>
            </a:r>
          </a:p>
          <a:p>
            <a:pPr lvl="1"/>
            <a:r>
              <a:rPr lang="en-US" dirty="0">
                <a:solidFill>
                  <a:srgbClr val="FF0000"/>
                </a:solidFill>
              </a:rPr>
              <a:t>d. When no work is left based on the Definition of Done</a:t>
            </a:r>
          </a:p>
          <a:p>
            <a:pPr>
              <a:buNone/>
            </a:pPr>
            <a:r>
              <a:rPr lang="en-US" dirty="0"/>
              <a:t>	</a:t>
            </a:r>
          </a:p>
          <a:p>
            <a:pPr>
              <a:buNone/>
            </a:pPr>
            <a:r>
              <a:rPr lang="en-US" dirty="0"/>
              <a:t>b. They can still miss something. On the other hand, if the test is focused on the unit, what about testing the integrated solution? It may break something.</a:t>
            </a:r>
          </a:p>
          <a:p>
            <a:pPr>
              <a:buNone/>
            </a:pPr>
            <a:br>
              <a:rPr lang="en-US" dirty="0"/>
            </a:br>
            <a:r>
              <a:rPr lang="en-US" dirty="0"/>
              <a:t>c. We can't consider it Done when user acceptance testing is not done.</a:t>
            </a:r>
          </a:p>
          <a:p>
            <a:pPr>
              <a:buNone/>
            </a:pPr>
            <a:br>
              <a:rPr lang="en-US" dirty="0"/>
            </a:br>
            <a:r>
              <a:rPr lang="en-US" dirty="0"/>
              <a:t>A Product Backlog item that you have in the Sprint Backlog is Done, when it satisfies the Definition of Done.</a:t>
            </a:r>
            <a:br>
              <a:rPr lang="en-US" dirty="0"/>
            </a:br>
            <a:r>
              <a:rPr lang="en-US" dirty="0"/>
              <a:t>Note: usable for end-users = potentially shippable = potentially releasable = Done based on the Definition of Done</a:t>
            </a:r>
            <a:endParaRPr lang="fr-FR"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Who measures the performance of the Sprints?</a:t>
            </a:r>
          </a:p>
          <a:p>
            <a:pPr lvl="1"/>
            <a:r>
              <a:rPr lang="en-US" dirty="0"/>
              <a:t>a. The Development Team</a:t>
            </a:r>
          </a:p>
          <a:p>
            <a:pPr lvl="1"/>
            <a:r>
              <a:rPr lang="en-US" dirty="0"/>
              <a:t>b. The whole Scrum Team</a:t>
            </a:r>
          </a:p>
          <a:p>
            <a:pPr lvl="1"/>
            <a:r>
              <a:rPr lang="en-US" dirty="0"/>
              <a:t>c. The Project Manager</a:t>
            </a:r>
          </a:p>
          <a:p>
            <a:pPr lvl="1"/>
            <a:r>
              <a:rPr lang="en-US" dirty="0"/>
              <a:t>d. The Team Leader</a:t>
            </a:r>
          </a:p>
          <a:p>
            <a:pPr lvl="1"/>
            <a:r>
              <a:rPr lang="en-US" dirty="0"/>
              <a:t>e. The customer</a:t>
            </a:r>
          </a:p>
          <a:p>
            <a:pPr lvl="1"/>
            <a:r>
              <a:rPr lang="en-US" dirty="0"/>
              <a:t>f. The Solution Architect</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92500"/>
          </a:bodyPr>
          <a:lstStyle/>
          <a:p>
            <a:r>
              <a:rPr lang="en-US" b="1" dirty="0"/>
              <a:t>Who measures the performance of the Sprints?</a:t>
            </a:r>
          </a:p>
          <a:p>
            <a:pPr lvl="1"/>
            <a:r>
              <a:rPr lang="en-US" dirty="0">
                <a:solidFill>
                  <a:srgbClr val="FF0000"/>
                </a:solidFill>
              </a:rPr>
              <a:t>a. The Development Team</a:t>
            </a:r>
          </a:p>
          <a:p>
            <a:pPr lvl="1"/>
            <a:r>
              <a:rPr lang="en-US" dirty="0"/>
              <a:t>b. The whole Scrum Team</a:t>
            </a:r>
          </a:p>
          <a:p>
            <a:pPr lvl="1"/>
            <a:r>
              <a:rPr lang="en-US" dirty="0"/>
              <a:t>c. The Project Manager</a:t>
            </a:r>
          </a:p>
          <a:p>
            <a:pPr lvl="1"/>
            <a:r>
              <a:rPr lang="en-US" dirty="0"/>
              <a:t>d. The Team Leader</a:t>
            </a:r>
          </a:p>
          <a:p>
            <a:pPr lvl="1"/>
            <a:r>
              <a:rPr lang="en-US" dirty="0"/>
              <a:t>e. The customer</a:t>
            </a:r>
          </a:p>
          <a:p>
            <a:pPr lvl="1"/>
            <a:r>
              <a:rPr lang="en-US" dirty="0"/>
              <a:t>f. The Solution Architect</a:t>
            </a:r>
          </a:p>
          <a:p>
            <a:pPr lvl="1">
              <a:buNone/>
            </a:pPr>
            <a:endParaRPr lang="en-US" dirty="0"/>
          </a:p>
          <a:p>
            <a:pPr>
              <a:buNone/>
            </a:pPr>
            <a:r>
              <a:rPr lang="en-US" dirty="0"/>
              <a:t>	c. There's no project manager in Scrum.</a:t>
            </a:r>
          </a:p>
          <a:p>
            <a:pPr>
              <a:buNone/>
            </a:pPr>
            <a:br>
              <a:rPr lang="en-US" dirty="0"/>
            </a:br>
            <a:r>
              <a:rPr lang="en-US" dirty="0"/>
              <a:t>d. There are no team leaders in Scrum.</a:t>
            </a:r>
          </a:p>
          <a:p>
            <a:pPr>
              <a:buNone/>
            </a:pPr>
            <a:br>
              <a:rPr lang="en-US" dirty="0"/>
            </a:br>
            <a:r>
              <a:rPr lang="en-US" dirty="0"/>
              <a:t>f. There's no separate solution architect role/title in Scrum.</a:t>
            </a:r>
            <a:endParaRPr lang="fr-FR"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sz="4400" dirty="0"/>
              <a:t>Les parties prenantes (</a:t>
            </a:r>
            <a:r>
              <a:rPr lang="fr-FR" sz="4400" dirty="0" err="1"/>
              <a:t>Stakeholders</a:t>
            </a:r>
            <a:r>
              <a:rPr lang="fr-FR" sz="4400" dirty="0"/>
              <a:t>)</a:t>
            </a:r>
          </a:p>
        </p:txBody>
      </p:sp>
      <p:sp>
        <p:nvSpPr>
          <p:cNvPr id="3" name="Espace réservé du contenu 2"/>
          <p:cNvSpPr>
            <a:spLocks noGrp="1"/>
          </p:cNvSpPr>
          <p:nvPr>
            <p:ph idx="1"/>
          </p:nvPr>
        </p:nvSpPr>
        <p:spPr>
          <a:xfrm>
            <a:off x="500034" y="1357298"/>
            <a:ext cx="8229600" cy="4824426"/>
          </a:xfrm>
        </p:spPr>
        <p:txBody>
          <a:bodyPr>
            <a:normAutofit/>
          </a:bodyPr>
          <a:lstStyle/>
          <a:p>
            <a:r>
              <a:rPr lang="fr-FR" sz="4000" dirty="0"/>
              <a:t>Leurs rôles</a:t>
            </a:r>
          </a:p>
          <a:p>
            <a:r>
              <a:rPr lang="fr-FR" sz="4000" dirty="0"/>
              <a:t>Leurs droits</a:t>
            </a:r>
          </a:p>
          <a:p>
            <a:r>
              <a:rPr lang="fr-FR" sz="4000" dirty="0"/>
              <a:t>Leurs devoirs</a:t>
            </a:r>
          </a:p>
          <a:p>
            <a:endParaRPr lang="fr-FR" dirty="0"/>
          </a:p>
        </p:txBody>
      </p:sp>
      <p:pic>
        <p:nvPicPr>
          <p:cNvPr id="6" name="Picture 3"/>
          <p:cNvPicPr>
            <a:picLocks noChangeAspect="1" noChangeArrowheads="1"/>
          </p:cNvPicPr>
          <p:nvPr/>
        </p:nvPicPr>
        <p:blipFill>
          <a:blip r:embed="rId2"/>
          <a:srcRect/>
          <a:stretch>
            <a:fillRect/>
          </a:stretch>
        </p:blipFill>
        <p:spPr bwMode="auto">
          <a:xfrm>
            <a:off x="4143371" y="1571612"/>
            <a:ext cx="4433421" cy="3857652"/>
          </a:xfrm>
          <a:prstGeom prst="rect">
            <a:avLst/>
          </a:prstGeom>
          <a:noFill/>
          <a:ln w="9525">
            <a:noFill/>
            <a:miter lim="800000"/>
            <a:headEnd/>
            <a:tailEnd/>
          </a:ln>
          <a:effec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Le Coach Agile </a:t>
            </a:r>
          </a:p>
        </p:txBody>
      </p:sp>
      <p:sp>
        <p:nvSpPr>
          <p:cNvPr id="3" name="Espace réservé du contenu 2"/>
          <p:cNvSpPr>
            <a:spLocks noGrp="1"/>
          </p:cNvSpPr>
          <p:nvPr>
            <p:ph idx="1"/>
          </p:nvPr>
        </p:nvSpPr>
        <p:spPr>
          <a:xfrm>
            <a:off x="457200" y="1500174"/>
            <a:ext cx="8229600" cy="4824426"/>
          </a:xfrm>
        </p:spPr>
        <p:txBody>
          <a:bodyPr/>
          <a:lstStyle/>
          <a:p>
            <a:r>
              <a:rPr lang="fr-FR" dirty="0"/>
              <a:t>De plus en plus présent dans l’organisation Agile. </a:t>
            </a:r>
          </a:p>
          <a:p>
            <a:r>
              <a:rPr lang="fr-FR" dirty="0"/>
              <a:t>Pas prévu par Scrum.org</a:t>
            </a:r>
          </a:p>
          <a:p>
            <a:r>
              <a:rPr lang="fr-FR" dirty="0"/>
              <a:t>Rôle d’accompagnement sur l’agilité au sein de l’équipe </a:t>
            </a:r>
            <a:r>
              <a:rPr lang="fr-FR" dirty="0" err="1"/>
              <a:t>Scrum</a:t>
            </a:r>
            <a:r>
              <a:rPr lang="fr-FR" dirty="0"/>
              <a:t> à des moment clés : </a:t>
            </a:r>
          </a:p>
          <a:p>
            <a:pPr lvl="1"/>
            <a:r>
              <a:rPr lang="fr-FR" dirty="0"/>
              <a:t>Durant les phases de transition Agile </a:t>
            </a:r>
          </a:p>
          <a:p>
            <a:pPr lvl="1"/>
            <a:r>
              <a:rPr lang="fr-FR" dirty="0"/>
              <a:t>Durant les phases de montée en compétence</a:t>
            </a:r>
          </a:p>
          <a:p>
            <a:r>
              <a:rPr lang="fr-FR" dirty="0"/>
              <a:t>Il a pour mission d’étudier le contexte et à partir de la : </a:t>
            </a:r>
          </a:p>
          <a:p>
            <a:pPr lvl="1"/>
            <a:r>
              <a:rPr lang="fr-FR" dirty="0"/>
              <a:t>Former l’équipe</a:t>
            </a:r>
          </a:p>
          <a:p>
            <a:pPr lvl="1"/>
            <a:r>
              <a:rPr lang="fr-FR" dirty="0"/>
              <a:t>Donner l’impulsion de mise en œuvre</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a:lstStyle/>
          <a:p>
            <a:r>
              <a:rPr lang="en-US" b="1" dirty="0"/>
              <a:t>What is a proper role of a PMO in a company that uses Scrum?</a:t>
            </a:r>
          </a:p>
          <a:p>
            <a:r>
              <a:rPr lang="en-US" dirty="0"/>
              <a:t>a. The PMO should manage and help Product Owners.</a:t>
            </a:r>
          </a:p>
          <a:p>
            <a:r>
              <a:rPr lang="en-US" dirty="0"/>
              <a:t>b. There's no place for a PMO in such an organization.</a:t>
            </a:r>
          </a:p>
          <a:p>
            <a:r>
              <a:rPr lang="en-US" dirty="0"/>
              <a:t>c. Manages portfolios and programs and facilitates the application of techniques that complement Scrum.</a:t>
            </a:r>
          </a:p>
          <a:p>
            <a:endParaRPr lang="fr-F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a:bodyPr>
          <a:lstStyle/>
          <a:p>
            <a:r>
              <a:rPr lang="fr-FR" sz="3200" dirty="0"/>
              <a:t>DSDM : </a:t>
            </a:r>
            <a:r>
              <a:rPr lang="fr-FR" sz="3200" dirty="0" err="1"/>
              <a:t>Dynamic</a:t>
            </a:r>
            <a:r>
              <a:rPr lang="fr-FR" sz="3200" dirty="0"/>
              <a:t> Systems </a:t>
            </a:r>
            <a:r>
              <a:rPr lang="fr-FR" sz="3200" dirty="0" err="1"/>
              <a:t>Development</a:t>
            </a:r>
            <a:r>
              <a:rPr lang="fr-FR" sz="3200" dirty="0"/>
              <a:t> </a:t>
            </a:r>
            <a:r>
              <a:rPr lang="fr-FR" sz="3200" dirty="0" err="1"/>
              <a:t>Method</a:t>
            </a:r>
            <a:r>
              <a:rPr lang="fr-FR" sz="3200" dirty="0"/>
              <a:t> </a:t>
            </a:r>
          </a:p>
        </p:txBody>
      </p:sp>
      <p:sp>
        <p:nvSpPr>
          <p:cNvPr id="3" name="Espace réservé du contenu 2"/>
          <p:cNvSpPr>
            <a:spLocks noGrp="1"/>
          </p:cNvSpPr>
          <p:nvPr>
            <p:ph idx="1"/>
          </p:nvPr>
        </p:nvSpPr>
        <p:spPr>
          <a:xfrm>
            <a:off x="457200" y="1500174"/>
            <a:ext cx="8229600" cy="4824426"/>
          </a:xfrm>
        </p:spPr>
        <p:txBody>
          <a:bodyPr/>
          <a:lstStyle/>
          <a:p>
            <a:pPr>
              <a:buNone/>
            </a:pPr>
            <a:r>
              <a:rPr lang="fr-FR" dirty="0"/>
              <a:t>M</a:t>
            </a:r>
            <a:r>
              <a:rPr lang="fr-FR" sz="2000" dirty="0"/>
              <a:t>ise en place au milieu des années 90 en Grande-Bretagne </a:t>
            </a:r>
          </a:p>
          <a:p>
            <a:pPr>
              <a:buNone/>
            </a:pPr>
            <a:r>
              <a:rPr lang="fr-FR" sz="2000" dirty="0"/>
              <a:t>Se base sur RAD et apporte 9 principes :</a:t>
            </a:r>
          </a:p>
        </p:txBody>
      </p:sp>
      <p:pic>
        <p:nvPicPr>
          <p:cNvPr id="5122" name="Picture 2" descr="C:\Users\Tim\Desktop\formation agile\Formation Agile moi\image\dsdm-principles-1031x580.png"/>
          <p:cNvPicPr>
            <a:picLocks noChangeAspect="1" noChangeArrowheads="1"/>
          </p:cNvPicPr>
          <p:nvPr/>
        </p:nvPicPr>
        <p:blipFill>
          <a:blip r:embed="rId2"/>
          <a:srcRect/>
          <a:stretch>
            <a:fillRect/>
          </a:stretch>
        </p:blipFill>
        <p:spPr bwMode="auto">
          <a:xfrm>
            <a:off x="785786" y="2571744"/>
            <a:ext cx="7238271" cy="4071966"/>
          </a:xfrm>
          <a:prstGeom prst="rect">
            <a:avLst/>
          </a:prstGeom>
          <a:noFill/>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fontScale="92500" lnSpcReduction="20000"/>
          </a:bodyPr>
          <a:lstStyle/>
          <a:p>
            <a:r>
              <a:rPr lang="en-US" b="1" dirty="0"/>
              <a:t>What is a proper role of a PMO in a company that uses Scrum?</a:t>
            </a:r>
          </a:p>
          <a:p>
            <a:r>
              <a:rPr lang="en-US" dirty="0"/>
              <a:t>a. The PMO should manage and help Product Owners.</a:t>
            </a:r>
          </a:p>
          <a:p>
            <a:r>
              <a:rPr lang="en-US" dirty="0"/>
              <a:t>b. There's no place for a PMO in such an organization.</a:t>
            </a:r>
          </a:p>
          <a:p>
            <a:r>
              <a:rPr lang="en-US" dirty="0">
                <a:solidFill>
                  <a:srgbClr val="FF0000"/>
                </a:solidFill>
              </a:rPr>
              <a:t>c. Manages portfolios and programs and facilitates the application of techniques that complement Scrum.</a:t>
            </a:r>
          </a:p>
          <a:p>
            <a:endParaRPr lang="en-US" dirty="0"/>
          </a:p>
          <a:p>
            <a:pPr>
              <a:buNone/>
            </a:pPr>
            <a:r>
              <a:rPr lang="en-US" dirty="0"/>
              <a:t>Remember that there are limits to the self-organization of the team, and the important thing is to have the power within the borders of the project. </a:t>
            </a:r>
          </a:p>
          <a:p>
            <a:pPr>
              <a:buNone/>
            </a:pPr>
            <a:r>
              <a:rPr lang="en-US" dirty="0"/>
              <a:t>However, each project is run in a wider organization with multiple levels of management impacting the project, and it's not possible or even acceptable to reject that structure, as long as it doesn't block internal self-organization of the team and the fundamental adaptive approach of the project.</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The customer goes to the Development Team in the middle of a Sprint and asks them to add an important item to the Sprint Backlog. What should they do?</a:t>
            </a:r>
          </a:p>
          <a:p>
            <a:pPr lvl="1"/>
            <a:r>
              <a:rPr lang="en-US" dirty="0"/>
              <a:t>a. Replace one of the existing items in the Sprint Backlog with the new one.</a:t>
            </a:r>
          </a:p>
          <a:p>
            <a:pPr lvl="1"/>
            <a:r>
              <a:rPr lang="en-US" dirty="0"/>
              <a:t>b. Add the item to the current Sprint Backlog.</a:t>
            </a:r>
          </a:p>
          <a:p>
            <a:pPr lvl="1"/>
            <a:r>
              <a:rPr lang="en-US" dirty="0"/>
              <a:t>c. Refer the customer to the Product Owner.</a:t>
            </a:r>
          </a:p>
          <a:p>
            <a:pPr lvl="1"/>
            <a:r>
              <a:rPr lang="en-US" dirty="0"/>
              <a:t>d. Reject the request.</a:t>
            </a:r>
          </a:p>
          <a:p>
            <a:endParaRPr lang="fr-FR"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fontScale="92500"/>
          </a:bodyPr>
          <a:lstStyle/>
          <a:p>
            <a:r>
              <a:rPr lang="en-US" b="1" dirty="0"/>
              <a:t>The customer goes to the Development Team in the middle of a Sprint and asks them to add an important item to the Sprint Backlog. What should they do?</a:t>
            </a:r>
          </a:p>
          <a:p>
            <a:pPr lvl="1"/>
            <a:r>
              <a:rPr lang="en-US" dirty="0"/>
              <a:t>a. Replace one of the existing items in the Sprint Backlog with the new one.</a:t>
            </a:r>
          </a:p>
          <a:p>
            <a:pPr lvl="1"/>
            <a:r>
              <a:rPr lang="en-US" dirty="0"/>
              <a:t>b. Add the item to the current Sprint Backlog.</a:t>
            </a:r>
          </a:p>
          <a:p>
            <a:pPr lvl="1"/>
            <a:r>
              <a:rPr lang="en-US" dirty="0">
                <a:solidFill>
                  <a:srgbClr val="FF0000"/>
                </a:solidFill>
              </a:rPr>
              <a:t>c. Refer the customer to the Product Owner.</a:t>
            </a:r>
          </a:p>
          <a:p>
            <a:pPr lvl="1"/>
            <a:r>
              <a:rPr lang="en-US" dirty="0"/>
              <a:t>d. Reject the request.</a:t>
            </a:r>
          </a:p>
          <a:p>
            <a:pPr lvl="1">
              <a:buNone/>
            </a:pPr>
            <a:endParaRPr lang="en-US" dirty="0"/>
          </a:p>
          <a:p>
            <a:pPr>
              <a:buNone/>
            </a:pPr>
            <a:r>
              <a:rPr lang="en-US" dirty="0"/>
              <a:t>The Product Owner is the person responsible for the items and the order in which they are developed.</a:t>
            </a:r>
          </a:p>
          <a:p>
            <a:pPr>
              <a:buNone/>
            </a:pPr>
            <a:br>
              <a:rPr lang="en-US" dirty="0"/>
            </a:br>
            <a:endParaRPr lang="fr-FR"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three statements are correct when four teams are working on a product?</a:t>
            </a:r>
          </a:p>
          <a:p>
            <a:pPr lvl="1"/>
            <a:r>
              <a:rPr lang="en-US" dirty="0"/>
              <a:t>a. There can be multiple Product Owners.</a:t>
            </a:r>
          </a:p>
          <a:p>
            <a:pPr lvl="1"/>
            <a:r>
              <a:rPr lang="en-US" dirty="0"/>
              <a:t>b. There can be multiple Scrum Masters.</a:t>
            </a:r>
          </a:p>
          <a:p>
            <a:pPr lvl="1"/>
            <a:r>
              <a:rPr lang="en-US" dirty="0"/>
              <a:t>c. There is only one Product Backlog.</a:t>
            </a:r>
          </a:p>
          <a:p>
            <a:pPr lvl="1"/>
            <a:r>
              <a:rPr lang="en-US" dirty="0"/>
              <a:t>d. There can be multiple Product Backlogs.</a:t>
            </a:r>
          </a:p>
          <a:p>
            <a:pPr lvl="1"/>
            <a:r>
              <a:rPr lang="en-US" dirty="0"/>
              <a:t>e. There is only one Product Owner.</a:t>
            </a:r>
          </a:p>
          <a:p>
            <a:pPr lvl="1"/>
            <a:r>
              <a:rPr lang="en-US" dirty="0"/>
              <a:t>f. There is only one Sprint Backlog each Sprint.</a:t>
            </a:r>
          </a:p>
          <a:p>
            <a:endParaRPr lang="fr-FR"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62500" lnSpcReduction="20000"/>
          </a:bodyPr>
          <a:lstStyle/>
          <a:p>
            <a:r>
              <a:rPr lang="en-US" b="1" dirty="0"/>
              <a:t>Which three statements are correct when four teams are working on a product?</a:t>
            </a:r>
          </a:p>
          <a:p>
            <a:pPr lvl="1"/>
            <a:r>
              <a:rPr lang="en-US" dirty="0"/>
              <a:t>a. There can be multiple Product Owners.</a:t>
            </a:r>
          </a:p>
          <a:p>
            <a:pPr lvl="1"/>
            <a:r>
              <a:rPr lang="en-US" dirty="0">
                <a:solidFill>
                  <a:srgbClr val="FF0000"/>
                </a:solidFill>
              </a:rPr>
              <a:t>b. There can be multiple Scrum Masters.</a:t>
            </a:r>
          </a:p>
          <a:p>
            <a:pPr lvl="1"/>
            <a:r>
              <a:rPr lang="en-US" dirty="0">
                <a:solidFill>
                  <a:srgbClr val="FF0000"/>
                </a:solidFill>
              </a:rPr>
              <a:t>c. There is only one Product Backlog.</a:t>
            </a:r>
          </a:p>
          <a:p>
            <a:pPr lvl="1"/>
            <a:r>
              <a:rPr lang="en-US" dirty="0"/>
              <a:t>d. There can be multiple Product Backlogs.</a:t>
            </a:r>
          </a:p>
          <a:p>
            <a:pPr lvl="1"/>
            <a:r>
              <a:rPr lang="en-US" dirty="0">
                <a:solidFill>
                  <a:srgbClr val="FF0000"/>
                </a:solidFill>
              </a:rPr>
              <a:t>e. There is only one Product Owner.</a:t>
            </a:r>
          </a:p>
          <a:p>
            <a:pPr lvl="1"/>
            <a:r>
              <a:rPr lang="en-US" dirty="0"/>
              <a:t>f. There is only one Sprint Backlog each Sprint.</a:t>
            </a:r>
          </a:p>
          <a:p>
            <a:pPr>
              <a:buNone/>
            </a:pPr>
            <a:endParaRPr lang="en-US" dirty="0"/>
          </a:p>
          <a:p>
            <a:pPr>
              <a:buNone/>
            </a:pPr>
            <a:r>
              <a:rPr lang="en-US" dirty="0"/>
              <a:t>When there are n teams in a project, there are:</a:t>
            </a:r>
            <a:br>
              <a:rPr lang="en-US" dirty="0"/>
            </a:br>
            <a:r>
              <a:rPr lang="en-US" dirty="0"/>
              <a:t>1 Product Backlog</a:t>
            </a:r>
            <a:br>
              <a:rPr lang="en-US" dirty="0"/>
            </a:br>
            <a:r>
              <a:rPr lang="en-US" dirty="0"/>
              <a:t>n Sprint Backlogs each Sprint</a:t>
            </a:r>
            <a:br>
              <a:rPr lang="en-US" dirty="0"/>
            </a:br>
            <a:r>
              <a:rPr lang="en-US" dirty="0"/>
              <a:t>one or more Definitions of Done, as long as they are compatible with each other</a:t>
            </a:r>
            <a:br>
              <a:rPr lang="en-US" dirty="0"/>
            </a:br>
            <a:r>
              <a:rPr lang="en-US" dirty="0"/>
              <a:t>1 integrated Increment each Sprint</a:t>
            </a:r>
            <a:br>
              <a:rPr lang="en-US" dirty="0"/>
            </a:br>
            <a:r>
              <a:rPr lang="en-US" dirty="0"/>
              <a:t>1 Product Owner</a:t>
            </a:r>
            <a:br>
              <a:rPr lang="en-US" dirty="0"/>
            </a:br>
            <a:r>
              <a:rPr lang="en-US" dirty="0"/>
              <a:t>n Scrum Master roles which can be occupied by 1 or more Scrum Masters</a:t>
            </a:r>
            <a:br>
              <a:rPr lang="en-US" dirty="0"/>
            </a:br>
            <a:br>
              <a:rPr lang="en-US" dirty="0"/>
            </a:br>
            <a:r>
              <a:rPr lang="en-US" dirty="0"/>
              <a:t>Note 1: one project is about one product.</a:t>
            </a:r>
            <a:br>
              <a:rPr lang="en-US" dirty="0"/>
            </a:br>
            <a:r>
              <a:rPr lang="en-US" dirty="0"/>
              <a:t>Note 2: The way Scrum Guide explains it, it sounds like there should be one Definition of Done for scaled Scrum, but Scrum.org believes that there can be multiple definitions, as long as they are compatible with each other and capable of creating integrated Increments, and that's what you have to answer in your exam.</a:t>
            </a:r>
            <a:endParaRPr lang="fr-FR"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3400" y="1371600"/>
            <a:ext cx="7851648" cy="1828800"/>
          </a:xfrm>
        </p:spPr>
        <p:txBody>
          <a:bodyPr anchor="b">
            <a:normAutofit/>
          </a:bodyPr>
          <a:lstStyle/>
          <a:p>
            <a:r>
              <a:rPr lang="fr-FR" dirty="0"/>
              <a:t>CHAPITRE 5 : LES EVENEMENTS SCRUMS</a:t>
            </a:r>
            <a:endParaRPr lang="fr-FR"/>
          </a:p>
        </p:txBody>
      </p:sp>
      <p:sp>
        <p:nvSpPr>
          <p:cNvPr id="7" name="Subtitle 2">
            <a:extLst>
              <a:ext uri="{FF2B5EF4-FFF2-40B4-BE49-F238E27FC236}">
                <a16:creationId xmlns:a16="http://schemas.microsoft.com/office/drawing/2014/main" id="{1E80BDC4-355F-4E5E-85FA-C777F6A9C300}"/>
              </a:ext>
            </a:extLst>
          </p:cNvPr>
          <p:cNvSpPr>
            <a:spLocks noGrp="1"/>
          </p:cNvSpPr>
          <p:nvPr>
            <p:ph type="subTitle" idx="1"/>
          </p:nvPr>
        </p:nvSpPr>
        <p:spPr>
          <a:xfrm>
            <a:off x="533400" y="3228536"/>
            <a:ext cx="7854696" cy="1752600"/>
          </a:xfrm>
        </p:spPr>
        <p:txBody>
          <a:bodyPr/>
          <a:lstStyle/>
          <a:p>
            <a:endParaRPr 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Les événements </a:t>
            </a:r>
            <a:r>
              <a:rPr lang="fr-FR" dirty="0" err="1"/>
              <a:t>Scrums</a:t>
            </a:r>
            <a:r>
              <a:rPr lang="fr-FR" dirty="0"/>
              <a:t> </a:t>
            </a:r>
          </a:p>
        </p:txBody>
      </p:sp>
      <p:pic>
        <p:nvPicPr>
          <p:cNvPr id="1026" name="Picture 2" descr="C:\Users\Tim\Desktop\formation agile\Formation Agile moi\image\scrum-process-edureka.png"/>
          <p:cNvPicPr>
            <a:picLocks noChangeAspect="1" noChangeArrowheads="1"/>
          </p:cNvPicPr>
          <p:nvPr/>
        </p:nvPicPr>
        <p:blipFill>
          <a:blip r:embed="rId2"/>
          <a:srcRect/>
          <a:stretch>
            <a:fillRect/>
          </a:stretch>
        </p:blipFill>
        <p:spPr bwMode="auto">
          <a:xfrm>
            <a:off x="3214678" y="1807367"/>
            <a:ext cx="5929322" cy="4026680"/>
          </a:xfrm>
          <a:prstGeom prst="rect">
            <a:avLst/>
          </a:prstGeom>
          <a:noFill/>
        </p:spPr>
      </p:pic>
      <p:sp>
        <p:nvSpPr>
          <p:cNvPr id="5" name="ZoneTexte 4"/>
          <p:cNvSpPr txBox="1"/>
          <p:nvPr/>
        </p:nvSpPr>
        <p:spPr>
          <a:xfrm>
            <a:off x="285720" y="1643050"/>
            <a:ext cx="2714644" cy="1631216"/>
          </a:xfrm>
          <a:prstGeom prst="rect">
            <a:avLst/>
          </a:prstGeom>
          <a:noFill/>
        </p:spPr>
        <p:txBody>
          <a:bodyPr wrap="square" rtlCol="0">
            <a:spAutoFit/>
          </a:bodyPr>
          <a:lstStyle/>
          <a:p>
            <a:pPr>
              <a:buFont typeface="Arial" pitchFamily="34" charset="0"/>
              <a:buChar char="•"/>
            </a:pPr>
            <a:r>
              <a:rPr lang="fr-FR" sz="2000" dirty="0"/>
              <a:t> Sprint </a:t>
            </a:r>
          </a:p>
          <a:p>
            <a:pPr>
              <a:buFont typeface="Arial" pitchFamily="34" charset="0"/>
              <a:buChar char="•"/>
            </a:pPr>
            <a:r>
              <a:rPr lang="fr-FR" sz="2000" dirty="0"/>
              <a:t> Sprint Planning </a:t>
            </a:r>
          </a:p>
          <a:p>
            <a:pPr>
              <a:buFont typeface="Arial" pitchFamily="34" charset="0"/>
              <a:buChar char="•"/>
            </a:pPr>
            <a:r>
              <a:rPr lang="fr-FR" sz="2000" dirty="0"/>
              <a:t> Sprint </a:t>
            </a:r>
            <a:r>
              <a:rPr lang="fr-FR" sz="2000" dirty="0" err="1"/>
              <a:t>Retrospective</a:t>
            </a:r>
            <a:r>
              <a:rPr lang="fr-FR" sz="2000" dirty="0"/>
              <a:t> </a:t>
            </a:r>
          </a:p>
          <a:p>
            <a:pPr>
              <a:buFont typeface="Arial" pitchFamily="34" charset="0"/>
              <a:buChar char="•"/>
            </a:pPr>
            <a:r>
              <a:rPr lang="fr-FR" sz="2000" dirty="0"/>
              <a:t> Sprint </a:t>
            </a:r>
            <a:r>
              <a:rPr lang="fr-FR" sz="2000" dirty="0" err="1"/>
              <a:t>Review</a:t>
            </a:r>
            <a:endParaRPr lang="fr-FR" sz="2000" dirty="0"/>
          </a:p>
          <a:p>
            <a:pPr>
              <a:buFont typeface="Arial" pitchFamily="34" charset="0"/>
              <a:buChar char="•"/>
            </a:pPr>
            <a:r>
              <a:rPr lang="fr-FR" sz="2000" dirty="0"/>
              <a:t> Daily </a:t>
            </a:r>
            <a:r>
              <a:rPr lang="fr-FR" sz="2000" dirty="0" err="1"/>
              <a:t>Scrum</a:t>
            </a:r>
            <a:r>
              <a:rPr lang="fr-FR" sz="20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Le Sprint </a:t>
            </a:r>
          </a:p>
        </p:txBody>
      </p:sp>
      <p:sp>
        <p:nvSpPr>
          <p:cNvPr id="3" name="Espace réservé du contenu 2"/>
          <p:cNvSpPr>
            <a:spLocks noGrp="1"/>
          </p:cNvSpPr>
          <p:nvPr>
            <p:ph idx="1"/>
          </p:nvPr>
        </p:nvSpPr>
        <p:spPr>
          <a:xfrm>
            <a:off x="457200" y="1500174"/>
            <a:ext cx="8229600" cy="4824426"/>
          </a:xfrm>
        </p:spPr>
        <p:txBody>
          <a:bodyPr>
            <a:normAutofit/>
          </a:bodyPr>
          <a:lstStyle/>
          <a:p>
            <a:r>
              <a:rPr lang="fr-FR" dirty="0"/>
              <a:t> Un Découpage « temporisé » du projet.</a:t>
            </a:r>
          </a:p>
          <a:p>
            <a:pPr lvl="1">
              <a:buNone/>
            </a:pPr>
            <a:endParaRPr lang="fr-FR" dirty="0"/>
          </a:p>
          <a:p>
            <a:r>
              <a:rPr lang="fr-FR" dirty="0"/>
              <a:t>Se base sur le Sprint </a:t>
            </a:r>
            <a:r>
              <a:rPr lang="fr-FR" dirty="0" err="1"/>
              <a:t>Backlog</a:t>
            </a:r>
            <a:r>
              <a:rPr lang="fr-FR" dirty="0"/>
              <a:t>.</a:t>
            </a:r>
          </a:p>
          <a:p>
            <a:endParaRPr lang="fr-FR" dirty="0"/>
          </a:p>
          <a:p>
            <a:r>
              <a:rPr lang="fr-FR" dirty="0"/>
              <a:t>Durée maximale d’un mois calendaire. </a:t>
            </a:r>
          </a:p>
          <a:p>
            <a:pPr>
              <a:buNone/>
            </a:pPr>
            <a:endParaRPr lang="fr-FR" dirty="0"/>
          </a:p>
          <a:p>
            <a:r>
              <a:rPr lang="fr-FR" dirty="0"/>
              <a:t>Et si l’équipe est en retard ou en avance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Sprint zéro</a:t>
            </a:r>
          </a:p>
        </p:txBody>
      </p:sp>
      <p:pic>
        <p:nvPicPr>
          <p:cNvPr id="1026" name="Picture 2" descr="C:\Users\Tim\Desktop\formation\Formation Agile\Formation Agile moi\image\spike-0-in-scrum.png"/>
          <p:cNvPicPr>
            <a:picLocks noGrp="1" noChangeAspect="1" noChangeArrowheads="1"/>
          </p:cNvPicPr>
          <p:nvPr>
            <p:ph idx="1"/>
          </p:nvPr>
        </p:nvPicPr>
        <p:blipFill>
          <a:blip r:embed="rId2"/>
          <a:srcRect/>
          <a:stretch>
            <a:fillRect/>
          </a:stretch>
        </p:blipFill>
        <p:spPr bwMode="auto">
          <a:xfrm>
            <a:off x="0" y="1357298"/>
            <a:ext cx="9094986" cy="4429156"/>
          </a:xfrm>
          <a:prstGeom prst="rect">
            <a:avLst/>
          </a:prstGeom>
          <a:noFill/>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Le sprint Planning </a:t>
            </a:r>
          </a:p>
        </p:txBody>
      </p:sp>
      <p:sp>
        <p:nvSpPr>
          <p:cNvPr id="3" name="Espace réservé du contenu 2"/>
          <p:cNvSpPr>
            <a:spLocks noGrp="1"/>
          </p:cNvSpPr>
          <p:nvPr>
            <p:ph idx="1"/>
          </p:nvPr>
        </p:nvSpPr>
        <p:spPr>
          <a:xfrm>
            <a:off x="457200" y="1500174"/>
            <a:ext cx="8229600" cy="4824426"/>
          </a:xfrm>
        </p:spPr>
        <p:txBody>
          <a:bodyPr>
            <a:normAutofit/>
          </a:bodyPr>
          <a:lstStyle/>
          <a:p>
            <a:r>
              <a:rPr lang="fr-FR" dirty="0"/>
              <a:t>L’objectif est de définir :</a:t>
            </a:r>
          </a:p>
          <a:p>
            <a:pPr lvl="1"/>
            <a:r>
              <a:rPr lang="fr-FR" dirty="0"/>
              <a:t>Le Sprint Goal : la vision macroscopique, pour le sprint.</a:t>
            </a:r>
          </a:p>
          <a:p>
            <a:pPr lvl="1"/>
            <a:r>
              <a:rPr lang="fr-FR" dirty="0"/>
              <a:t>Le Sprint </a:t>
            </a:r>
            <a:r>
              <a:rPr lang="fr-FR" dirty="0" err="1"/>
              <a:t>Backlog</a:t>
            </a:r>
            <a:r>
              <a:rPr lang="fr-FR" dirty="0"/>
              <a:t> : la vision microscopique , au jour le jour.</a:t>
            </a:r>
          </a:p>
          <a:p>
            <a:r>
              <a:rPr lang="fr-FR" dirty="0"/>
              <a:t>Qu’est ce qu’on fait et comment le fait-on ? </a:t>
            </a:r>
          </a:p>
          <a:p>
            <a:r>
              <a:rPr lang="fr-FR" dirty="0"/>
              <a:t>8 Heures pour un Sprint de 4 semaines.</a:t>
            </a:r>
          </a:p>
          <a:p>
            <a:r>
              <a:rPr lang="fr-FR" dirty="0"/>
              <a:t>Entités présentes : </a:t>
            </a:r>
          </a:p>
          <a:p>
            <a:pPr lvl="1"/>
            <a:r>
              <a:rPr lang="fr-FR" dirty="0" err="1"/>
              <a:t>Scrum</a:t>
            </a:r>
            <a:r>
              <a:rPr lang="fr-FR" dirty="0"/>
              <a:t> Master </a:t>
            </a:r>
          </a:p>
          <a:p>
            <a:pPr lvl="1"/>
            <a:r>
              <a:rPr lang="fr-FR" dirty="0"/>
              <a:t>Product </a:t>
            </a:r>
            <a:r>
              <a:rPr lang="fr-FR" dirty="0" err="1"/>
              <a:t>Owner</a:t>
            </a:r>
            <a:r>
              <a:rPr lang="fr-FR" dirty="0"/>
              <a:t> </a:t>
            </a:r>
          </a:p>
          <a:p>
            <a:pPr lvl="1"/>
            <a:r>
              <a:rPr lang="fr-FR" dirty="0"/>
              <a:t>L’équipe de développement </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checkerboard(across)">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checkerboard(across)">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checkerboard(across)">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FDD : </a:t>
            </a:r>
            <a:r>
              <a:rPr lang="fr-FR" dirty="0" err="1"/>
              <a:t>Feature</a:t>
            </a:r>
            <a:r>
              <a:rPr lang="fr-FR" dirty="0"/>
              <a:t> </a:t>
            </a:r>
            <a:r>
              <a:rPr lang="fr-FR" dirty="0" err="1"/>
              <a:t>driven</a:t>
            </a:r>
            <a:r>
              <a:rPr lang="fr-FR" dirty="0"/>
              <a:t> </a:t>
            </a:r>
            <a:r>
              <a:rPr lang="fr-FR" dirty="0" err="1"/>
              <a:t>development</a:t>
            </a:r>
            <a:endParaRPr lang="fr-FR" dirty="0"/>
          </a:p>
        </p:txBody>
      </p:sp>
      <p:sp>
        <p:nvSpPr>
          <p:cNvPr id="3" name="Espace réservé du contenu 2"/>
          <p:cNvSpPr>
            <a:spLocks noGrp="1"/>
          </p:cNvSpPr>
          <p:nvPr>
            <p:ph idx="1"/>
          </p:nvPr>
        </p:nvSpPr>
        <p:spPr>
          <a:xfrm>
            <a:off x="457200" y="1643050"/>
            <a:ext cx="8229600" cy="4681550"/>
          </a:xfrm>
        </p:spPr>
        <p:txBody>
          <a:bodyPr>
            <a:normAutofit/>
          </a:bodyPr>
          <a:lstStyle/>
          <a:p>
            <a:r>
              <a:rPr lang="fr-FR" sz="2400" dirty="0"/>
              <a:t>Piloté par la valeur </a:t>
            </a:r>
          </a:p>
          <a:p>
            <a:r>
              <a:rPr lang="fr-FR" sz="2400" dirty="0"/>
              <a:t>cycle itératifs courts</a:t>
            </a:r>
          </a:p>
        </p:txBody>
      </p:sp>
      <p:pic>
        <p:nvPicPr>
          <p:cNvPr id="6146" name="Picture 2" descr="C:\Users\Tim\Desktop\formation agile\Formation Agile moi\image\FDD.jpg"/>
          <p:cNvPicPr>
            <a:picLocks noChangeAspect="1" noChangeArrowheads="1"/>
          </p:cNvPicPr>
          <p:nvPr/>
        </p:nvPicPr>
        <p:blipFill>
          <a:blip r:embed="rId2"/>
          <a:srcRect/>
          <a:stretch>
            <a:fillRect/>
          </a:stretch>
        </p:blipFill>
        <p:spPr bwMode="auto">
          <a:xfrm>
            <a:off x="571472" y="3429000"/>
            <a:ext cx="6061096" cy="2228926"/>
          </a:xfrm>
          <a:prstGeom prst="rect">
            <a:avLst/>
          </a:prstGeom>
          <a:noFill/>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0371D01-94CE-4C8C-B6CD-9B39022EB008}"/>
              </a:ext>
            </a:extLst>
          </p:cNvPr>
          <p:cNvSpPr>
            <a:spLocks noGrp="1"/>
          </p:cNvSpPr>
          <p:nvPr>
            <p:ph type="ctrTitle"/>
          </p:nvPr>
        </p:nvSpPr>
        <p:spPr>
          <a:xfrm>
            <a:off x="533400" y="1371600"/>
            <a:ext cx="8431088" cy="1828800"/>
          </a:xfrm>
        </p:spPr>
        <p:txBody>
          <a:bodyPr>
            <a:normAutofit/>
          </a:bodyPr>
          <a:lstStyle/>
          <a:p>
            <a:pPr algn="l"/>
            <a:r>
              <a:rPr lang="en-US" dirty="0"/>
              <a:t>Scrum 2020 : Un nouveau Sprint Planning </a:t>
            </a:r>
          </a:p>
        </p:txBody>
      </p:sp>
      <p:sp>
        <p:nvSpPr>
          <p:cNvPr id="10" name="Subtitle 2">
            <a:extLst>
              <a:ext uri="{FF2B5EF4-FFF2-40B4-BE49-F238E27FC236}">
                <a16:creationId xmlns:a16="http://schemas.microsoft.com/office/drawing/2014/main" id="{DEE31AF5-E151-4F9D-8E67-AB94498A032B}"/>
              </a:ext>
            </a:extLst>
          </p:cNvPr>
          <p:cNvSpPr>
            <a:spLocks noGrp="1"/>
          </p:cNvSpPr>
          <p:nvPr>
            <p:ph type="subTitle" idx="1"/>
          </p:nvPr>
        </p:nvSpPr>
        <p:spPr>
          <a:xfrm>
            <a:off x="533400" y="3228536"/>
            <a:ext cx="7854696" cy="1752600"/>
          </a:xfrm>
        </p:spPr>
        <p:txBody>
          <a:bodyPr/>
          <a:lstStyle/>
          <a:p>
            <a:pPr algn="l"/>
            <a:r>
              <a:rPr lang="en-US" dirty="0"/>
              <a:t>La Scrum Team </a:t>
            </a:r>
            <a:r>
              <a:rPr lang="en-US" dirty="0" err="1"/>
              <a:t>peut</a:t>
            </a:r>
            <a:r>
              <a:rPr lang="en-US" dirty="0"/>
              <a:t> inviter des </a:t>
            </a:r>
            <a:r>
              <a:rPr lang="en-US" dirty="0" err="1"/>
              <a:t>personnes</a:t>
            </a:r>
            <a:r>
              <a:rPr lang="en-US" dirty="0"/>
              <a:t> à </a:t>
            </a:r>
            <a:r>
              <a:rPr lang="en-US" dirty="0" err="1"/>
              <a:t>participer</a:t>
            </a:r>
            <a:r>
              <a:rPr lang="en-US" dirty="0"/>
              <a:t> au Sprint Planning pour donner des conseils </a:t>
            </a:r>
          </a:p>
          <a:p>
            <a:pPr algn="l"/>
            <a:r>
              <a:rPr lang="en-US" dirty="0"/>
              <a:t>Nouveau </a:t>
            </a:r>
            <a:r>
              <a:rPr lang="en-US" dirty="0" err="1"/>
              <a:t>Thème</a:t>
            </a:r>
            <a:r>
              <a:rPr lang="en-US" dirty="0"/>
              <a:t> : </a:t>
            </a:r>
            <a:r>
              <a:rPr lang="en-US" dirty="0" err="1"/>
              <a:t>Pourquoi</a:t>
            </a:r>
            <a:r>
              <a:rPr lang="en-US" dirty="0"/>
              <a:t> </a:t>
            </a:r>
            <a:r>
              <a:rPr lang="en-US" dirty="0" err="1"/>
              <a:t>ce</a:t>
            </a:r>
            <a:r>
              <a:rPr lang="en-US" dirty="0"/>
              <a:t> Sprint </a:t>
            </a:r>
            <a:r>
              <a:rPr lang="en-US" dirty="0" err="1"/>
              <a:t>est</a:t>
            </a:r>
            <a:r>
              <a:rPr lang="en-US" dirty="0"/>
              <a:t>-il important ? </a:t>
            </a:r>
          </a:p>
        </p:txBody>
      </p:sp>
    </p:spTree>
    <p:extLst>
      <p:ext uri="{BB962C8B-B14F-4D97-AF65-F5344CB8AC3E}">
        <p14:creationId xmlns:p14="http://schemas.microsoft.com/office/powerpoint/2010/main" val="14555297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La Sprint </a:t>
            </a:r>
            <a:r>
              <a:rPr lang="fr-FR" dirty="0" err="1"/>
              <a:t>Review</a:t>
            </a:r>
            <a:r>
              <a:rPr lang="fr-FR" dirty="0"/>
              <a:t> : L’inspection</a:t>
            </a:r>
          </a:p>
        </p:txBody>
      </p:sp>
      <p:sp>
        <p:nvSpPr>
          <p:cNvPr id="3" name="Espace réservé du contenu 2"/>
          <p:cNvSpPr>
            <a:spLocks noGrp="1"/>
          </p:cNvSpPr>
          <p:nvPr>
            <p:ph idx="1"/>
          </p:nvPr>
        </p:nvSpPr>
        <p:spPr>
          <a:xfrm>
            <a:off x="457200" y="1357298"/>
            <a:ext cx="8229600" cy="5500702"/>
          </a:xfrm>
        </p:spPr>
        <p:txBody>
          <a:bodyPr>
            <a:normAutofit fontScale="77500" lnSpcReduction="20000"/>
          </a:bodyPr>
          <a:lstStyle/>
          <a:p>
            <a:r>
              <a:rPr lang="fr-FR" sz="4000" dirty="0"/>
              <a:t>Phase d’inspection de l’itération. </a:t>
            </a:r>
          </a:p>
          <a:p>
            <a:r>
              <a:rPr lang="fr-FR" sz="4000" dirty="0"/>
              <a:t>4 heures pour un Sprint de 4 semaines</a:t>
            </a:r>
          </a:p>
          <a:p>
            <a:r>
              <a:rPr lang="fr-FR" sz="4000" dirty="0"/>
              <a:t> Objectifs :</a:t>
            </a:r>
          </a:p>
          <a:p>
            <a:pPr lvl="1" indent="-246600">
              <a:spcBef>
                <a:spcPts val="479"/>
              </a:spcBef>
              <a:buClr>
                <a:srgbClr val="0F6FC6"/>
              </a:buClr>
              <a:buFont typeface="Wingdings 2" charset="2"/>
              <a:buChar char=""/>
            </a:pPr>
            <a:r>
              <a:rPr lang="fr-FR" sz="3100" spc="-1" dirty="0">
                <a:solidFill>
                  <a:srgbClr val="000000"/>
                </a:solidFill>
              </a:rPr>
              <a:t>Montrer en quoi le sprint est bel et bien terminé et répond aux exigences posées lors de la planification. </a:t>
            </a:r>
          </a:p>
          <a:p>
            <a:pPr lvl="1" indent="-246600">
              <a:spcBef>
                <a:spcPts val="479"/>
              </a:spcBef>
              <a:buClr>
                <a:srgbClr val="0F6FC6"/>
              </a:buClr>
              <a:buFont typeface="Wingdings 2" charset="2"/>
              <a:buChar char=""/>
            </a:pPr>
            <a:r>
              <a:rPr lang="fr-FR" sz="3100" spc="-1" dirty="0">
                <a:solidFill>
                  <a:srgbClr val="000000"/>
                </a:solidFill>
              </a:rPr>
              <a:t>Faire le constat de ce qui s’est bien ou mal passé durant le sprint et réfléchir aux potentiels solutions. </a:t>
            </a:r>
          </a:p>
          <a:p>
            <a:pPr lvl="1" indent="-246600">
              <a:spcBef>
                <a:spcPts val="479"/>
              </a:spcBef>
              <a:buClr>
                <a:srgbClr val="0F6FC6"/>
              </a:buClr>
              <a:buFont typeface="Wingdings 2" charset="2"/>
              <a:buChar char=""/>
            </a:pPr>
            <a:r>
              <a:rPr lang="fr-FR" sz="3100" spc="-1" dirty="0">
                <a:solidFill>
                  <a:srgbClr val="000000"/>
                </a:solidFill>
              </a:rPr>
              <a:t>Faire le point sur le </a:t>
            </a:r>
            <a:r>
              <a:rPr lang="fr-FR" sz="3100" spc="-1" dirty="0" err="1">
                <a:solidFill>
                  <a:srgbClr val="000000"/>
                </a:solidFill>
              </a:rPr>
              <a:t>Backlog</a:t>
            </a:r>
            <a:r>
              <a:rPr lang="fr-FR" sz="3100" spc="-1" dirty="0">
                <a:solidFill>
                  <a:srgbClr val="000000"/>
                </a:solidFill>
              </a:rPr>
              <a:t> </a:t>
            </a:r>
            <a:r>
              <a:rPr lang="fr-FR" sz="3100" spc="-1" dirty="0" err="1">
                <a:solidFill>
                  <a:srgbClr val="000000"/>
                </a:solidFill>
              </a:rPr>
              <a:t>product</a:t>
            </a:r>
            <a:r>
              <a:rPr lang="fr-FR" sz="3100" spc="-1" dirty="0">
                <a:solidFill>
                  <a:srgbClr val="000000"/>
                </a:solidFill>
              </a:rPr>
              <a:t>, du planning de la réalisation et du budget.</a:t>
            </a:r>
          </a:p>
          <a:p>
            <a:pPr lvl="1" indent="-246600">
              <a:spcBef>
                <a:spcPts val="479"/>
              </a:spcBef>
              <a:buClr>
                <a:srgbClr val="0F6FC6"/>
              </a:buClr>
              <a:buFont typeface="Wingdings 2" charset="2"/>
              <a:buChar char=""/>
            </a:pPr>
            <a:r>
              <a:rPr lang="fr-FR" sz="3100" spc="-1" dirty="0">
                <a:solidFill>
                  <a:srgbClr val="000000"/>
                </a:solidFill>
              </a:rPr>
              <a:t>Prendre en compte les contraintes externes telles que l’évolution du marché, les objectifs des parties prenantes etc… </a:t>
            </a:r>
          </a:p>
          <a:p>
            <a:pPr lvl="1" indent="-246600">
              <a:spcBef>
                <a:spcPts val="479"/>
              </a:spcBef>
              <a:buClr>
                <a:srgbClr val="0F6FC6"/>
              </a:buClr>
              <a:buFont typeface="Wingdings 2" charset="2"/>
              <a:buChar char=""/>
            </a:pPr>
            <a:r>
              <a:rPr lang="fr-FR" sz="3100" spc="-1" dirty="0">
                <a:solidFill>
                  <a:srgbClr val="000000"/>
                </a:solidFill>
              </a:rPr>
              <a:t>Anticiper les priorités du prochain Sprint. </a:t>
            </a:r>
          </a:p>
          <a:p>
            <a:pPr lvl="1" indent="-246600">
              <a:spcBef>
                <a:spcPts val="479"/>
              </a:spcBef>
              <a:buClr>
                <a:srgbClr val="0F6FC6"/>
              </a:buClr>
              <a:buFont typeface="Wingdings 2" charset="2"/>
              <a:buChar char=""/>
            </a:pPr>
            <a:r>
              <a:rPr lang="fr-FR" sz="3100" spc="-1" dirty="0">
                <a:solidFill>
                  <a:srgbClr val="000000"/>
                </a:solidFill>
              </a:rPr>
              <a:t>Faire un point sur le budget</a:t>
            </a:r>
          </a:p>
          <a:p>
            <a:pPr marL="0" indent="0">
              <a:buNone/>
            </a:pPr>
            <a:r>
              <a:rPr lang="fr-FR" sz="40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a:bodyPr>
          <a:lstStyle/>
          <a:p>
            <a:r>
              <a:rPr lang="fr-FR" dirty="0"/>
              <a:t>Participants : </a:t>
            </a:r>
          </a:p>
          <a:p>
            <a:pPr lvl="1"/>
            <a:r>
              <a:rPr lang="fr-FR" dirty="0" err="1"/>
              <a:t>Scrum</a:t>
            </a:r>
            <a:r>
              <a:rPr lang="fr-FR" dirty="0"/>
              <a:t> Master </a:t>
            </a:r>
          </a:p>
          <a:p>
            <a:pPr lvl="1"/>
            <a:r>
              <a:rPr lang="fr-FR" dirty="0"/>
              <a:t>Product </a:t>
            </a:r>
            <a:r>
              <a:rPr lang="fr-FR" dirty="0" err="1"/>
              <a:t>Owner</a:t>
            </a:r>
            <a:r>
              <a:rPr lang="fr-FR" dirty="0"/>
              <a:t> </a:t>
            </a:r>
          </a:p>
          <a:p>
            <a:pPr lvl="1"/>
            <a:r>
              <a:rPr lang="fr-FR" dirty="0"/>
              <a:t>Equipe de développement </a:t>
            </a:r>
          </a:p>
          <a:p>
            <a:pPr lvl="1"/>
            <a:r>
              <a:rPr lang="fr-FR" dirty="0"/>
              <a:t>Parties prenantes </a:t>
            </a:r>
          </a:p>
          <a:p>
            <a:endParaRPr lang="fr-FR" sz="2800" dirty="0"/>
          </a:p>
          <a:p>
            <a:pPr lvl="1"/>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La Sprint </a:t>
            </a:r>
            <a:r>
              <a:rPr lang="fr-FR" dirty="0" err="1"/>
              <a:t>Retrospective</a:t>
            </a:r>
            <a:r>
              <a:rPr lang="fr-FR" dirty="0"/>
              <a:t> </a:t>
            </a:r>
          </a:p>
        </p:txBody>
      </p:sp>
      <p:sp>
        <p:nvSpPr>
          <p:cNvPr id="3" name="Espace réservé du contenu 2"/>
          <p:cNvSpPr>
            <a:spLocks noGrp="1"/>
          </p:cNvSpPr>
          <p:nvPr>
            <p:ph idx="1"/>
          </p:nvPr>
        </p:nvSpPr>
        <p:spPr>
          <a:xfrm>
            <a:off x="428596" y="1357298"/>
            <a:ext cx="8229600" cy="4967302"/>
          </a:xfrm>
        </p:spPr>
        <p:txBody>
          <a:bodyPr>
            <a:normAutofit/>
          </a:bodyPr>
          <a:lstStyle/>
          <a:p>
            <a:r>
              <a:rPr lang="fr-FR" sz="1800" dirty="0"/>
              <a:t>3 Heures pour un sprint de 4 semaines </a:t>
            </a:r>
          </a:p>
          <a:p>
            <a:r>
              <a:rPr lang="fr-FR" sz="1800" dirty="0"/>
              <a:t>Là ou la </a:t>
            </a:r>
            <a:r>
              <a:rPr lang="fr-FR" sz="1800" dirty="0" err="1"/>
              <a:t>review</a:t>
            </a:r>
            <a:r>
              <a:rPr lang="fr-FR" sz="1800" dirty="0"/>
              <a:t> se concentre sur le produit, la rétro se focalise sur l’équipe sur plusieurs niveaux possibles :</a:t>
            </a:r>
          </a:p>
          <a:p>
            <a:pPr lvl="1"/>
            <a:r>
              <a:rPr lang="fr-FR" sz="1800" dirty="0"/>
              <a:t>Relationnel et humain</a:t>
            </a:r>
          </a:p>
          <a:p>
            <a:pPr lvl="1"/>
            <a:r>
              <a:rPr lang="fr-FR" sz="1800" dirty="0"/>
              <a:t>Processus de réalisation du produit </a:t>
            </a:r>
          </a:p>
          <a:p>
            <a:endParaRPr lang="fr-FR" sz="1800" dirty="0"/>
          </a:p>
          <a:p>
            <a:endParaRPr lang="fr-FR" sz="1800" dirty="0"/>
          </a:p>
          <a:p>
            <a:pPr lvl="1"/>
            <a:endParaRPr lang="fr-FR" dirty="0"/>
          </a:p>
        </p:txBody>
      </p:sp>
      <p:pic>
        <p:nvPicPr>
          <p:cNvPr id="1026" name="Picture 2" descr="C:\Users\Tim\Desktop\formation\Formation Agile\Formation Agile moi\image\scrum-retrospective-meeting.png"/>
          <p:cNvPicPr>
            <a:picLocks noChangeAspect="1" noChangeArrowheads="1"/>
          </p:cNvPicPr>
          <p:nvPr/>
        </p:nvPicPr>
        <p:blipFill>
          <a:blip r:embed="rId2"/>
          <a:srcRect/>
          <a:stretch>
            <a:fillRect/>
          </a:stretch>
        </p:blipFill>
        <p:spPr bwMode="auto">
          <a:xfrm>
            <a:off x="1357290" y="3214686"/>
            <a:ext cx="6143668" cy="3242079"/>
          </a:xfrm>
          <a:prstGeom prst="rect">
            <a:avLst/>
          </a:prstGeom>
          <a:noFill/>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572132" y="500042"/>
            <a:ext cx="3571868" cy="5786478"/>
          </a:xfrm>
        </p:spPr>
        <p:txBody>
          <a:bodyPr>
            <a:normAutofit/>
          </a:bodyPr>
          <a:lstStyle/>
          <a:p>
            <a:pPr>
              <a:buNone/>
            </a:pPr>
            <a:r>
              <a:rPr lang="fr-FR" dirty="0"/>
              <a:t>Objectifs: </a:t>
            </a:r>
          </a:p>
          <a:p>
            <a:r>
              <a:rPr lang="fr-FR" sz="1800" dirty="0"/>
              <a:t>Tirer les enseignements de l’itération</a:t>
            </a:r>
          </a:p>
          <a:p>
            <a:r>
              <a:rPr lang="fr-FR" sz="1800" dirty="0"/>
              <a:t>Analyser le plan d’actions précédent</a:t>
            </a:r>
          </a:p>
          <a:p>
            <a:r>
              <a:rPr lang="fr-FR" sz="1800" dirty="0"/>
              <a:t>Prioriser ensemble chaque point</a:t>
            </a:r>
          </a:p>
          <a:p>
            <a:r>
              <a:rPr lang="fr-FR" sz="1800" dirty="0"/>
              <a:t>Déterminer ensemble un plan d’actions «réaliste» pour la prochaine itération.</a:t>
            </a:r>
          </a:p>
          <a:p>
            <a:r>
              <a:rPr lang="fr-FR" sz="1800" dirty="0"/>
              <a:t>Acteurs présents : l’ensemble de l’équipe </a:t>
            </a:r>
            <a:r>
              <a:rPr lang="fr-FR" sz="1800" dirty="0" err="1"/>
              <a:t>Scrum</a:t>
            </a:r>
            <a:r>
              <a:rPr lang="fr-FR" sz="1800" dirty="0"/>
              <a:t>.</a:t>
            </a:r>
          </a:p>
          <a:p>
            <a:r>
              <a:rPr lang="fr-FR" sz="1800" dirty="0"/>
              <a:t>DOD</a:t>
            </a:r>
          </a:p>
          <a:p>
            <a:r>
              <a:rPr lang="fr-FR" sz="1800" dirty="0"/>
              <a:t>Composition de l’équipe</a:t>
            </a:r>
          </a:p>
          <a:p>
            <a:r>
              <a:rPr lang="fr-FR" sz="1800" dirty="0"/>
              <a:t>Point Sprint </a:t>
            </a:r>
            <a:r>
              <a:rPr lang="fr-FR" sz="1800" dirty="0" err="1"/>
              <a:t>Review</a:t>
            </a:r>
            <a:r>
              <a:rPr lang="fr-FR" sz="1800" dirty="0"/>
              <a:t> </a:t>
            </a:r>
          </a:p>
          <a:p>
            <a:r>
              <a:rPr lang="fr-FR" sz="1800" dirty="0"/>
              <a:t>Durée du Sprint</a:t>
            </a:r>
          </a:p>
        </p:txBody>
      </p:sp>
      <p:pic>
        <p:nvPicPr>
          <p:cNvPr id="2050" name="Picture 2" descr="C:\Users\Tim\Desktop\formation\Formation Agile\Formation Agile moi\image\rétro2.jpg"/>
          <p:cNvPicPr>
            <a:picLocks noChangeAspect="1" noChangeArrowheads="1"/>
          </p:cNvPicPr>
          <p:nvPr/>
        </p:nvPicPr>
        <p:blipFill>
          <a:blip r:embed="rId2"/>
          <a:srcRect/>
          <a:stretch>
            <a:fillRect/>
          </a:stretch>
        </p:blipFill>
        <p:spPr bwMode="auto">
          <a:xfrm>
            <a:off x="0" y="-1"/>
            <a:ext cx="5500694" cy="687586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heckerboard(across)">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checkerboard(across)">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checkerboard(across)">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checkerboard(across)">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checkerboard(across)">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286380" y="1000108"/>
            <a:ext cx="3328982" cy="4389120"/>
          </a:xfrm>
        </p:spPr>
        <p:txBody>
          <a:bodyPr>
            <a:normAutofit/>
          </a:bodyPr>
          <a:lstStyle/>
          <a:p>
            <a:pPr>
              <a:buNone/>
            </a:pPr>
            <a:r>
              <a:rPr lang="fr-FR" sz="3100" dirty="0">
                <a:solidFill>
                  <a:schemeClr val="tx2"/>
                </a:solidFill>
                <a:latin typeface="+mj-lt"/>
                <a:ea typeface="+mj-ea"/>
                <a:cs typeface="+mj-cs"/>
              </a:rPr>
              <a:t>Définir un objectif : </a:t>
            </a:r>
            <a:r>
              <a:rPr lang="fr-FR" sz="3600" dirty="0">
                <a:solidFill>
                  <a:schemeClr val="tx2"/>
                </a:solidFill>
                <a:latin typeface="+mj-lt"/>
                <a:ea typeface="+mj-ea"/>
                <a:cs typeface="+mj-cs"/>
              </a:rPr>
              <a:t>comment être SMART ? </a:t>
            </a:r>
            <a:endParaRPr lang="fr-FR" sz="3100" dirty="0">
              <a:solidFill>
                <a:schemeClr val="tx2"/>
              </a:solidFill>
              <a:latin typeface="+mj-lt"/>
              <a:ea typeface="+mj-ea"/>
              <a:cs typeface="+mj-cs"/>
            </a:endParaRPr>
          </a:p>
        </p:txBody>
      </p:sp>
      <p:pic>
        <p:nvPicPr>
          <p:cNvPr id="3074" name="Picture 2" descr="C:\Users\Tim\Desktop\formation\Formation Agile\Formation Agile moi\image\13_Smart-Goals.jpg"/>
          <p:cNvPicPr>
            <a:picLocks noChangeAspect="1" noChangeArrowheads="1"/>
          </p:cNvPicPr>
          <p:nvPr/>
        </p:nvPicPr>
        <p:blipFill>
          <a:blip r:embed="rId2"/>
          <a:srcRect/>
          <a:stretch>
            <a:fillRect/>
          </a:stretch>
        </p:blipFill>
        <p:spPr bwMode="auto">
          <a:xfrm>
            <a:off x="0" y="-1"/>
            <a:ext cx="5143504" cy="6937301"/>
          </a:xfrm>
          <a:prstGeom prst="rect">
            <a:avLst/>
          </a:prstGeom>
          <a:noFill/>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867524"/>
          </a:xfrm>
        </p:spPr>
        <p:txBody>
          <a:bodyPr/>
          <a:lstStyle/>
          <a:p>
            <a:r>
              <a:rPr lang="fr-FR" dirty="0"/>
              <a:t>Le Daily Meeting : la mêlée  </a:t>
            </a:r>
          </a:p>
        </p:txBody>
      </p:sp>
      <p:sp>
        <p:nvSpPr>
          <p:cNvPr id="3" name="Espace réservé du contenu 2"/>
          <p:cNvSpPr>
            <a:spLocks noGrp="1"/>
          </p:cNvSpPr>
          <p:nvPr>
            <p:ph idx="1"/>
          </p:nvPr>
        </p:nvSpPr>
        <p:spPr>
          <a:xfrm>
            <a:off x="457200" y="1714488"/>
            <a:ext cx="8229600" cy="4610112"/>
          </a:xfrm>
        </p:spPr>
        <p:txBody>
          <a:bodyPr/>
          <a:lstStyle/>
          <a:p>
            <a:r>
              <a:rPr lang="fr-FR" dirty="0"/>
              <a:t>15 minutes maximum </a:t>
            </a:r>
          </a:p>
          <a:p>
            <a:r>
              <a:rPr lang="fr-FR" dirty="0"/>
              <a:t>Doit se dérouler à la même heure et dans le même lieu pour faciliter l’organisation de l’événement. </a:t>
            </a:r>
          </a:p>
          <a:p>
            <a:endParaRPr lang="fr-FR" dirty="0"/>
          </a:p>
        </p:txBody>
      </p:sp>
      <p:pic>
        <p:nvPicPr>
          <p:cNvPr id="2050" name="Picture 2" descr="C:\Users\Tim\Desktop\formation\Formation Agile\Formation Agile moi\image\Mêlée+quotidienne+(Daily+Scrum)+_+3+questions.jpg"/>
          <p:cNvPicPr>
            <a:picLocks noChangeAspect="1" noChangeArrowheads="1"/>
          </p:cNvPicPr>
          <p:nvPr/>
        </p:nvPicPr>
        <p:blipFill>
          <a:blip r:embed="rId2"/>
          <a:srcRect/>
          <a:stretch>
            <a:fillRect/>
          </a:stretch>
        </p:blipFill>
        <p:spPr bwMode="auto">
          <a:xfrm>
            <a:off x="214282" y="3241042"/>
            <a:ext cx="6429420" cy="3616958"/>
          </a:xfrm>
          <a:prstGeom prst="rect">
            <a:avLst/>
          </a:prstGeom>
          <a:noFill/>
        </p:spPr>
      </p:pic>
      <p:sp>
        <p:nvSpPr>
          <p:cNvPr id="5" name="ZoneTexte 4"/>
          <p:cNvSpPr txBox="1"/>
          <p:nvPr/>
        </p:nvSpPr>
        <p:spPr>
          <a:xfrm>
            <a:off x="6858016" y="4357694"/>
            <a:ext cx="2000264" cy="1815882"/>
          </a:xfrm>
          <a:prstGeom prst="rect">
            <a:avLst/>
          </a:prstGeom>
          <a:noFill/>
        </p:spPr>
        <p:txBody>
          <a:bodyPr wrap="square" rtlCol="0">
            <a:spAutoFit/>
          </a:bodyPr>
          <a:lstStyle/>
          <a:p>
            <a:r>
              <a:rPr lang="fr-FR" sz="1400" dirty="0"/>
              <a:t>Ces questions ne sont pas obligatoires mais conseillées par le Scrum Guide 2017</a:t>
            </a:r>
          </a:p>
          <a:p>
            <a:endParaRPr lang="fr-FR" sz="1400" dirty="0"/>
          </a:p>
          <a:p>
            <a:r>
              <a:rPr lang="fr-FR" sz="1400" dirty="0"/>
              <a:t>N’apparaissent plus dans le Scrum guide 2020</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lstStyle/>
          <a:p>
            <a:r>
              <a:rPr lang="fr-FR" dirty="0"/>
              <a:t>Acteurs : </a:t>
            </a:r>
          </a:p>
          <a:p>
            <a:pPr lvl="1"/>
            <a:r>
              <a:rPr lang="fr-FR" dirty="0"/>
              <a:t>Seul l’équipe de développement peut y participer. </a:t>
            </a:r>
          </a:p>
          <a:p>
            <a:pPr lvl="1"/>
            <a:r>
              <a:rPr lang="fr-FR" dirty="0"/>
              <a:t>Tous le monde peut y assister. </a:t>
            </a:r>
          </a:p>
          <a:p>
            <a:pPr lvl="1"/>
            <a:r>
              <a:rPr lang="fr-FR" dirty="0"/>
              <a:t>Le </a:t>
            </a:r>
            <a:r>
              <a:rPr lang="fr-FR" dirty="0" err="1"/>
              <a:t>Scrum</a:t>
            </a:r>
            <a:r>
              <a:rPr lang="fr-FR" dirty="0"/>
              <a:t> master vieille à sa tenue et peut s’y greffer uniquement sur demande de l’équipe de développement et pour aider à l’organiser.</a:t>
            </a:r>
          </a:p>
          <a:p>
            <a:r>
              <a:rPr lang="fr-FR" dirty="0"/>
              <a:t>Objectif : </a:t>
            </a:r>
          </a:p>
          <a:p>
            <a:pPr lvl="1"/>
            <a:r>
              <a:rPr lang="fr-FR" dirty="0"/>
              <a:t> Planifier et rythmer les développements. </a:t>
            </a:r>
          </a:p>
          <a:p>
            <a:pPr lvl="1"/>
            <a:r>
              <a:rPr lang="fr-FR" dirty="0"/>
              <a:t>Libérer la communication et renforcer l’esprit d’équipe. </a:t>
            </a:r>
          </a:p>
          <a:p>
            <a:pPr lvl="1"/>
            <a:r>
              <a:rPr lang="fr-FR" dirty="0"/>
              <a:t>Garder le cap et rectifier en cas de dérive. </a:t>
            </a:r>
          </a:p>
          <a:p>
            <a:pPr lvl="1"/>
            <a:r>
              <a:rPr lang="fr-FR" dirty="0"/>
              <a:t>Anticiper les problématiques.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heckerboard(across)">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5098C0-5213-41EE-A590-C44523E93A9C}"/>
              </a:ext>
            </a:extLst>
          </p:cNvPr>
          <p:cNvSpPr>
            <a:spLocks noGrp="1"/>
          </p:cNvSpPr>
          <p:nvPr>
            <p:ph type="ctrTitle"/>
          </p:nvPr>
        </p:nvSpPr>
        <p:spPr>
          <a:xfrm>
            <a:off x="533400" y="1371600"/>
            <a:ext cx="7851648" cy="1828800"/>
          </a:xfrm>
        </p:spPr>
        <p:txBody>
          <a:bodyPr anchor="b">
            <a:normAutofit/>
          </a:bodyPr>
          <a:lstStyle/>
          <a:p>
            <a:r>
              <a:rPr lang="fr-FR" dirty="0"/>
              <a:t>Scrum 2020 : Le nouveau Daily Scrum</a:t>
            </a:r>
          </a:p>
        </p:txBody>
      </p:sp>
      <p:sp>
        <p:nvSpPr>
          <p:cNvPr id="8" name="Subtitle 2">
            <a:extLst>
              <a:ext uri="{FF2B5EF4-FFF2-40B4-BE49-F238E27FC236}">
                <a16:creationId xmlns:a16="http://schemas.microsoft.com/office/drawing/2014/main" id="{6321E1CD-F42C-422B-B769-203F355987EB}"/>
              </a:ext>
            </a:extLst>
          </p:cNvPr>
          <p:cNvSpPr>
            <a:spLocks noGrp="1"/>
          </p:cNvSpPr>
          <p:nvPr>
            <p:ph type="subTitle" idx="1"/>
          </p:nvPr>
        </p:nvSpPr>
        <p:spPr>
          <a:xfrm>
            <a:off x="533400" y="3228536"/>
            <a:ext cx="7854696" cy="1752600"/>
          </a:xfrm>
        </p:spPr>
        <p:txBody>
          <a:bodyPr>
            <a:normAutofit lnSpcReduction="10000"/>
          </a:bodyPr>
          <a:lstStyle/>
          <a:p>
            <a:pPr marL="457200" indent="-457200" algn="l">
              <a:buFont typeface="Arial" panose="020B0604020202020204" pitchFamily="34" charset="0"/>
              <a:buChar char="•"/>
            </a:pPr>
            <a:r>
              <a:rPr lang="en-US" dirty="0" err="1"/>
              <a:t>Seuls</a:t>
            </a:r>
            <a:r>
              <a:rPr lang="en-US" dirty="0"/>
              <a:t> les </a:t>
            </a:r>
            <a:r>
              <a:rPr lang="en-US" dirty="0" err="1"/>
              <a:t>developpers</a:t>
            </a:r>
            <a:r>
              <a:rPr lang="en-US" dirty="0"/>
              <a:t> y </a:t>
            </a:r>
            <a:r>
              <a:rPr lang="en-US" dirty="0" err="1"/>
              <a:t>particippent</a:t>
            </a:r>
            <a:r>
              <a:rPr lang="en-US" dirty="0"/>
              <a:t> </a:t>
            </a:r>
          </a:p>
          <a:p>
            <a:pPr marL="457200" indent="-457200" algn="l">
              <a:buFont typeface="Arial" panose="020B0604020202020204" pitchFamily="34" charset="0"/>
              <a:buChar char="•"/>
            </a:pPr>
            <a:r>
              <a:rPr lang="en-US" dirty="0"/>
              <a:t>Le Product Owner et le Scrum Master </a:t>
            </a:r>
            <a:r>
              <a:rPr lang="en-US" dirty="0" err="1"/>
              <a:t>peuvent</a:t>
            </a:r>
            <a:r>
              <a:rPr lang="en-US" dirty="0"/>
              <a:t> y </a:t>
            </a:r>
            <a:r>
              <a:rPr lang="en-US" dirty="0" err="1"/>
              <a:t>participer</a:t>
            </a:r>
            <a:r>
              <a:rPr lang="en-US" dirty="0"/>
              <a:t> </a:t>
            </a:r>
            <a:r>
              <a:rPr lang="en-US" dirty="0" err="1"/>
              <a:t>en</a:t>
            </a:r>
            <a:r>
              <a:rPr lang="en-US" dirty="0"/>
              <a:t> tant que </a:t>
            </a:r>
            <a:r>
              <a:rPr lang="en-US" dirty="0" err="1"/>
              <a:t>developpers</a:t>
            </a:r>
            <a:r>
              <a:rPr lang="en-US" dirty="0"/>
              <a:t> </a:t>
            </a:r>
          </a:p>
          <a:p>
            <a:pPr marL="457200" indent="-457200" algn="l">
              <a:buFont typeface="Arial" panose="020B0604020202020204" pitchFamily="34" charset="0"/>
              <a:buChar char="•"/>
            </a:pPr>
            <a:r>
              <a:rPr lang="en-US" dirty="0"/>
              <a:t>Fin des 3 questions </a:t>
            </a:r>
          </a:p>
        </p:txBody>
      </p:sp>
    </p:spTree>
    <p:extLst>
      <p:ext uri="{BB962C8B-B14F-4D97-AF65-F5344CB8AC3E}">
        <p14:creationId xmlns:p14="http://schemas.microsoft.com/office/powerpoint/2010/main" val="3145142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428604"/>
            <a:ext cx="8229600" cy="928694"/>
          </a:xfrm>
        </p:spPr>
        <p:txBody>
          <a:bodyPr/>
          <a:lstStyle/>
          <a:p>
            <a:r>
              <a:rPr lang="fr-FR" dirty="0"/>
              <a:t>Le Daily par SCRUM LIFE </a:t>
            </a:r>
          </a:p>
        </p:txBody>
      </p:sp>
      <p:sp>
        <p:nvSpPr>
          <p:cNvPr id="3" name="Espace réservé du contenu 2"/>
          <p:cNvSpPr>
            <a:spLocks noGrp="1"/>
          </p:cNvSpPr>
          <p:nvPr>
            <p:ph idx="1"/>
          </p:nvPr>
        </p:nvSpPr>
        <p:spPr>
          <a:xfrm>
            <a:off x="457200" y="1571612"/>
            <a:ext cx="8229600" cy="4752988"/>
          </a:xfrm>
        </p:spPr>
        <p:txBody>
          <a:bodyPr/>
          <a:lstStyle/>
          <a:p>
            <a:pPr>
              <a:buNone/>
            </a:pPr>
            <a:r>
              <a:rPr lang="fr-FR" dirty="0">
                <a:hlinkClick r:id="rId2"/>
              </a:rPr>
              <a:t>https://www.youtube.com/watch?v=15HptOFGavA</a:t>
            </a:r>
            <a:endParaRPr lang="fr-FR" dirty="0"/>
          </a:p>
        </p:txBody>
      </p:sp>
      <p:pic>
        <p:nvPicPr>
          <p:cNvPr id="4098" name="Picture 2" descr="C:\Users\Tim\Desktop\formation\Formation Agile\Formation Agile moi\image\unnamed.jpg"/>
          <p:cNvPicPr>
            <a:picLocks noChangeAspect="1" noChangeArrowheads="1"/>
          </p:cNvPicPr>
          <p:nvPr/>
        </p:nvPicPr>
        <p:blipFill>
          <a:blip r:embed="rId3"/>
          <a:srcRect/>
          <a:stretch>
            <a:fillRect/>
          </a:stretch>
        </p:blipFill>
        <p:spPr bwMode="auto">
          <a:xfrm>
            <a:off x="2000232" y="2357430"/>
            <a:ext cx="4713293" cy="3998912"/>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Crystal </a:t>
            </a:r>
          </a:p>
        </p:txBody>
      </p:sp>
      <p:pic>
        <p:nvPicPr>
          <p:cNvPr id="7170" name="Picture 2" descr="C:\Users\Tim\Desktop\formation agile\Formation Agile moi\image\crystal-clear-2017.png"/>
          <p:cNvPicPr>
            <a:picLocks noChangeAspect="1" noChangeArrowheads="1"/>
          </p:cNvPicPr>
          <p:nvPr/>
        </p:nvPicPr>
        <p:blipFill>
          <a:blip r:embed="rId2"/>
          <a:srcRect/>
          <a:stretch>
            <a:fillRect/>
          </a:stretch>
        </p:blipFill>
        <p:spPr bwMode="auto">
          <a:xfrm>
            <a:off x="571472" y="1571612"/>
            <a:ext cx="7955337" cy="4572032"/>
          </a:xfrm>
          <a:prstGeom prst="rect">
            <a:avLst/>
          </a:prstGeom>
          <a:noFill/>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500174"/>
            <a:ext cx="8229600" cy="4824426"/>
          </a:xfrm>
        </p:spPr>
        <p:txBody>
          <a:bodyPr/>
          <a:lstStyle/>
          <a:p>
            <a:r>
              <a:rPr lang="en-US" b="1" dirty="0"/>
              <a:t> Who can attend the Daily Scrum meeting?</a:t>
            </a:r>
          </a:p>
          <a:p>
            <a:r>
              <a:rPr lang="en-US" dirty="0"/>
              <a:t>a. The Development Team and the Scrum Master</a:t>
            </a:r>
          </a:p>
          <a:p>
            <a:r>
              <a:rPr lang="en-US" dirty="0"/>
              <a:t>b. Anyone</a:t>
            </a:r>
          </a:p>
          <a:p>
            <a:r>
              <a:rPr lang="en-US" dirty="0"/>
              <a:t>c. The Development Team and the Product Owner</a:t>
            </a:r>
          </a:p>
          <a:p>
            <a:r>
              <a:rPr lang="en-US" dirty="0"/>
              <a:t>d. The whole Scrum Team</a:t>
            </a:r>
          </a:p>
          <a:p>
            <a:endParaRPr lang="fr-FR"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71546"/>
            <a:ext cx="8229600" cy="5253054"/>
          </a:xfrm>
        </p:spPr>
        <p:txBody>
          <a:bodyPr/>
          <a:lstStyle/>
          <a:p>
            <a:r>
              <a:rPr lang="en-US" b="1" dirty="0"/>
              <a:t>Who can attend the Daily Scrum meeting?</a:t>
            </a:r>
          </a:p>
          <a:p>
            <a:r>
              <a:rPr lang="en-US" dirty="0"/>
              <a:t>a. The Development Team and the Scrum Master</a:t>
            </a:r>
          </a:p>
          <a:p>
            <a:r>
              <a:rPr lang="en-US" dirty="0">
                <a:solidFill>
                  <a:srgbClr val="FF0000"/>
                </a:solidFill>
              </a:rPr>
              <a:t>b. Anyone</a:t>
            </a:r>
          </a:p>
          <a:p>
            <a:r>
              <a:rPr lang="en-US" dirty="0"/>
              <a:t>c. The Development Team and the Product Owner</a:t>
            </a:r>
          </a:p>
          <a:p>
            <a:r>
              <a:rPr lang="en-US" dirty="0"/>
              <a:t>d. The whole Scrum Team</a:t>
            </a:r>
          </a:p>
          <a:p>
            <a:endParaRPr lang="fr-FR" dirty="0"/>
          </a:p>
          <a:p>
            <a:pPr>
              <a:buNone/>
            </a:pPr>
            <a:r>
              <a:rPr lang="en-US" dirty="0"/>
              <a:t>Daily Scrum is for the developers; only they "participate" (=talk). Others can "attend" (=watch).</a:t>
            </a:r>
            <a:br>
              <a:rPr lang="en-US" dirty="0"/>
            </a:br>
            <a:endParaRPr lang="en-US" dirty="0"/>
          </a:p>
          <a:p>
            <a:pPr>
              <a:buNone/>
            </a:pPr>
            <a:br>
              <a:rPr lang="en-US" dirty="0"/>
            </a:br>
            <a:endParaRPr lang="fr-FR"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normAutofit/>
          </a:bodyPr>
          <a:lstStyle/>
          <a:p>
            <a:r>
              <a:rPr lang="en-US" b="1" dirty="0"/>
              <a:t>What happens if we forecast that some of the work defined in the Sprint Backlog won't be done by the end of the Sprint?</a:t>
            </a:r>
          </a:p>
          <a:p>
            <a:r>
              <a:rPr lang="en-US" dirty="0"/>
              <a:t>a. Work overtime and try to complete all items.</a:t>
            </a:r>
          </a:p>
          <a:p>
            <a:r>
              <a:rPr lang="en-US" dirty="0"/>
              <a:t>b. Review the work with the Product Owner to see if any adjustments are required, and keep working.</a:t>
            </a:r>
          </a:p>
          <a:p>
            <a:r>
              <a:rPr lang="en-US" dirty="0"/>
              <a:t>c. Continue to the next Sprint without a Sprint Review meeting and finish those items in the next Sprint.</a:t>
            </a:r>
          </a:p>
          <a:p>
            <a:r>
              <a:rPr lang="en-US" dirty="0"/>
              <a:t>d. The remaining items will be moved to the next Sprint Backlog.</a:t>
            </a:r>
          </a:p>
          <a:p>
            <a:endParaRPr lang="fr-FR"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929354"/>
          </a:xfrm>
        </p:spPr>
        <p:txBody>
          <a:bodyPr>
            <a:normAutofit fontScale="32500" lnSpcReduction="20000"/>
          </a:bodyPr>
          <a:lstStyle/>
          <a:p>
            <a:r>
              <a:rPr lang="en-US" sz="4000" b="1" dirty="0"/>
              <a:t>What happens if we forecast that some of the work defined in the Sprint Backlog won't be done by the end of the Sprint?</a:t>
            </a:r>
          </a:p>
          <a:p>
            <a:r>
              <a:rPr lang="en-US" sz="4000" dirty="0"/>
              <a:t>a. Work overtime and try to complete all items.</a:t>
            </a:r>
          </a:p>
          <a:p>
            <a:r>
              <a:rPr lang="en-US" sz="4000" dirty="0">
                <a:solidFill>
                  <a:srgbClr val="FF0000"/>
                </a:solidFill>
              </a:rPr>
              <a:t>b. Review the work with the Product Owner to see if any adjustments are required, and keep working.</a:t>
            </a:r>
          </a:p>
          <a:p>
            <a:r>
              <a:rPr lang="en-US" sz="4000" dirty="0"/>
              <a:t>c. Continue to the next Sprint without a Sprint Review meeting and finish those items in the next Sprint.</a:t>
            </a:r>
          </a:p>
          <a:p>
            <a:r>
              <a:rPr lang="en-US" sz="4000" dirty="0"/>
              <a:t>d. The remaining items will be moved to the next Sprint Backlog.</a:t>
            </a:r>
          </a:p>
          <a:p>
            <a:endParaRPr lang="en-US" sz="4000" dirty="0"/>
          </a:p>
          <a:p>
            <a:pPr>
              <a:buNone/>
            </a:pPr>
            <a:r>
              <a:rPr lang="en-US" sz="4000" dirty="0"/>
              <a:t>	a. Constant pace!</a:t>
            </a:r>
          </a:p>
          <a:p>
            <a:pPr>
              <a:buNone/>
            </a:pPr>
            <a:br>
              <a:rPr lang="en-US" sz="4000" dirty="0"/>
            </a:br>
            <a:r>
              <a:rPr lang="en-US" sz="4000" dirty="0"/>
              <a:t>b. When you see that some items may not be done by the end of the Sprint, it's still a good idea to check the work with the Product Owner; maybe you need to change the order of work and focus on new priorities; maybe you can make adjustments to the details of existing items and deliver more of them by simplifying them, etc.</a:t>
            </a:r>
          </a:p>
          <a:p>
            <a:pPr>
              <a:buNone/>
            </a:pPr>
            <a:br>
              <a:rPr lang="en-US" sz="4000" dirty="0"/>
            </a:br>
            <a:r>
              <a:rPr lang="en-US" sz="4000" dirty="0"/>
              <a:t>c.  Unfinished items go back to the Product Backlog, and 2) we don't remove Sprint Review and other events.</a:t>
            </a:r>
          </a:p>
          <a:p>
            <a:pPr>
              <a:buNone/>
            </a:pPr>
            <a:br>
              <a:rPr lang="en-US" sz="4000" dirty="0"/>
            </a:br>
            <a:r>
              <a:rPr lang="en-US" sz="4000" dirty="0"/>
              <a:t>d. Unfinished items go back to the Product Backlog, and will be ordered again; not directly to the next Sprint Backlog.</a:t>
            </a:r>
          </a:p>
          <a:p>
            <a:pPr>
              <a:buNone/>
            </a:pPr>
            <a:br>
              <a:rPr lang="en-US" sz="4000" dirty="0"/>
            </a:br>
            <a:r>
              <a:rPr lang="en-US" sz="4000" dirty="0"/>
              <a:t>Some people think that a successful team is one that can complete all the work in the Sprint Backlog, but this is not true. To the contrary, it probably means they are too conservative in the number of items they select for the Sprint, which in turn may reduce their productivity because of the Parkinson's Law and the Student Syndrome. Nothing bad happens if some items are not done by the end of the Sprint, and no one should blame the team; the Sprint Backlog is just a rough estimate of what they can do.</a:t>
            </a:r>
          </a:p>
          <a:p>
            <a:endParaRPr lang="fr-FR"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of the following best describes the Sprint Review meeting?</a:t>
            </a:r>
          </a:p>
          <a:p>
            <a:pPr lvl="1"/>
            <a:r>
              <a:rPr lang="en-US" dirty="0"/>
              <a:t>a. It's a controlling mechanism for evaluating the work of developers.</a:t>
            </a:r>
          </a:p>
          <a:p>
            <a:pPr lvl="1"/>
            <a:r>
              <a:rPr lang="en-US" dirty="0"/>
              <a:t>b. An inspection of the Increment to collect feedback and see what to do in the next Sprint</a:t>
            </a:r>
          </a:p>
          <a:p>
            <a:pPr lvl="1"/>
            <a:r>
              <a:rPr lang="en-US" dirty="0"/>
              <a:t>c. A demo at the end of the Sprint for everyone in the organization to see the Increment.</a:t>
            </a:r>
          </a:p>
          <a:p>
            <a:pPr lvl="1"/>
            <a:r>
              <a:rPr lang="en-US" dirty="0"/>
              <a:t>d. A formal meeting to receive approval of the customer for the Increment</a:t>
            </a:r>
          </a:p>
          <a:p>
            <a:endParaRPr lang="fr-FR"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70000" lnSpcReduction="20000"/>
          </a:bodyPr>
          <a:lstStyle/>
          <a:p>
            <a:r>
              <a:rPr lang="en-US" b="1" dirty="0"/>
              <a:t>Which of the following best describes the Sprint Review meeting?</a:t>
            </a:r>
          </a:p>
          <a:p>
            <a:pPr lvl="1"/>
            <a:r>
              <a:rPr lang="en-US" dirty="0"/>
              <a:t>a. It's a controlling mechanism for evaluating the work of developers.</a:t>
            </a:r>
          </a:p>
          <a:p>
            <a:pPr lvl="1"/>
            <a:r>
              <a:rPr lang="en-US" dirty="0">
                <a:solidFill>
                  <a:srgbClr val="FF0000"/>
                </a:solidFill>
              </a:rPr>
              <a:t>b. An inspection of the Increment to collect feedback and see what to do in the next Sprint</a:t>
            </a:r>
          </a:p>
          <a:p>
            <a:pPr lvl="1"/>
            <a:r>
              <a:rPr lang="en-US" dirty="0"/>
              <a:t>c. A demo at the end of the Sprint for everyone in the organization to see the Increment.</a:t>
            </a:r>
          </a:p>
          <a:p>
            <a:pPr lvl="1"/>
            <a:r>
              <a:rPr lang="en-US" dirty="0"/>
              <a:t>d. A formal meeting to receive approval of the customer for the Increment</a:t>
            </a:r>
          </a:p>
          <a:p>
            <a:pPr lvl="1">
              <a:buNone/>
            </a:pPr>
            <a:endParaRPr lang="en-US" dirty="0"/>
          </a:p>
          <a:p>
            <a:pPr>
              <a:buNone/>
            </a:pPr>
            <a:r>
              <a:rPr lang="en-US" dirty="0"/>
              <a:t>	a. It's not about controlling; it's about reviewing the Increment and receiving feedback.</a:t>
            </a:r>
          </a:p>
          <a:p>
            <a:pPr>
              <a:buNone/>
            </a:pPr>
            <a:br>
              <a:rPr lang="en-US" dirty="0"/>
            </a:br>
            <a:r>
              <a:rPr lang="en-US" dirty="0"/>
              <a:t>c. "Demo" is not the best word to use here; "review" is more appropriate, because it shows that the event is interactive, rather than just a demonstration. Also, it's primarily for the customer, not "everyone in the organization".</a:t>
            </a:r>
          </a:p>
          <a:p>
            <a:pPr>
              <a:buNone/>
            </a:pPr>
            <a:br>
              <a:rPr lang="en-US" dirty="0"/>
            </a:br>
            <a:r>
              <a:rPr lang="en-US" dirty="0"/>
              <a:t>d. It's not a formal meeting for receiving approval; it's about receiving feedback. Note: it may be considered a "formal opportunity" for inspection and adaptation, besides being an "informal meeting".</a:t>
            </a:r>
            <a:endParaRPr lang="fr-FR"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a:lstStyle/>
          <a:p>
            <a:r>
              <a:rPr lang="en-US" b="1" dirty="0"/>
              <a:t>Which two of the following best describe Sprint Planning?</a:t>
            </a:r>
          </a:p>
          <a:p>
            <a:pPr lvl="1"/>
            <a:r>
              <a:rPr lang="en-US" dirty="0"/>
              <a:t>a. What went wrong in the last Sprint and what to do about it</a:t>
            </a:r>
          </a:p>
          <a:p>
            <a:pPr lvl="1"/>
            <a:r>
              <a:rPr lang="en-US" dirty="0"/>
              <a:t>b. Who will be in the team this Sprint?</a:t>
            </a:r>
          </a:p>
          <a:p>
            <a:pPr lvl="1"/>
            <a:r>
              <a:rPr lang="en-US" dirty="0"/>
              <a:t>c. Who will do what we have decided to do in the Sprint?</a:t>
            </a:r>
          </a:p>
          <a:p>
            <a:pPr lvl="1"/>
            <a:r>
              <a:rPr lang="en-US" dirty="0"/>
              <a:t>d. How are we going to do what we have decided to do in the Sprint?</a:t>
            </a:r>
          </a:p>
          <a:p>
            <a:pPr lvl="1"/>
            <a:r>
              <a:rPr lang="en-US" dirty="0"/>
              <a:t>e. What are we going to do during the Sprint?</a:t>
            </a:r>
          </a:p>
          <a:p>
            <a:endParaRPr lang="fr-FR"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normAutofit lnSpcReduction="10000"/>
          </a:bodyPr>
          <a:lstStyle/>
          <a:p>
            <a:r>
              <a:rPr lang="en-US" b="1" dirty="0"/>
              <a:t>Which two of the following best describe Sprint Planning?</a:t>
            </a:r>
          </a:p>
          <a:p>
            <a:pPr lvl="1"/>
            <a:r>
              <a:rPr lang="en-US" dirty="0"/>
              <a:t>a. What went wrong in the last Sprint and what to do about it</a:t>
            </a:r>
          </a:p>
          <a:p>
            <a:pPr lvl="1"/>
            <a:r>
              <a:rPr lang="en-US" dirty="0"/>
              <a:t>b. Who will be in the team this Sprint?</a:t>
            </a:r>
          </a:p>
          <a:p>
            <a:pPr lvl="1"/>
            <a:r>
              <a:rPr lang="en-US" dirty="0"/>
              <a:t>c. Who will do what we have decided to do in the Sprint?</a:t>
            </a:r>
          </a:p>
          <a:p>
            <a:pPr lvl="1"/>
            <a:r>
              <a:rPr lang="en-US" dirty="0">
                <a:solidFill>
                  <a:srgbClr val="FF0000"/>
                </a:solidFill>
              </a:rPr>
              <a:t>d. How are we going to do what we have decided to do in the Sprint?</a:t>
            </a:r>
          </a:p>
          <a:p>
            <a:pPr lvl="1"/>
            <a:r>
              <a:rPr lang="en-US" dirty="0">
                <a:solidFill>
                  <a:srgbClr val="FF0000"/>
                </a:solidFill>
              </a:rPr>
              <a:t>e. What are we going to do during the Sprint?</a:t>
            </a:r>
          </a:p>
          <a:p>
            <a:r>
              <a:rPr lang="en-US" dirty="0"/>
              <a:t>a. That would be discussed in the previous Sprint Retrospective.</a:t>
            </a:r>
            <a:br>
              <a:rPr lang="en-US" dirty="0"/>
            </a:br>
            <a:r>
              <a:rPr lang="en-US" dirty="0"/>
              <a:t>c. Sprint Planning is not about assigning items to developers.</a:t>
            </a:r>
            <a:endParaRPr lang="fr-FR"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643050"/>
            <a:ext cx="8229600" cy="4681550"/>
          </a:xfrm>
        </p:spPr>
        <p:txBody>
          <a:bodyPr/>
          <a:lstStyle/>
          <a:p>
            <a:r>
              <a:rPr lang="en-US" b="1" dirty="0"/>
              <a:t>Which two statements are correct about Daily Scrums?</a:t>
            </a:r>
          </a:p>
          <a:p>
            <a:r>
              <a:rPr lang="en-US" dirty="0"/>
              <a:t>a. It's facilitated by the Scrum Master.</a:t>
            </a:r>
          </a:p>
          <a:p>
            <a:r>
              <a:rPr lang="en-US" dirty="0"/>
              <a:t>b. It's held at the same time and place every day.</a:t>
            </a:r>
          </a:p>
          <a:p>
            <a:r>
              <a:rPr lang="en-US" dirty="0"/>
              <a:t>c. It's </a:t>
            </a:r>
            <a:r>
              <a:rPr lang="en-US" dirty="0" err="1"/>
              <a:t>timeboxed</a:t>
            </a:r>
            <a:r>
              <a:rPr lang="en-US" dirty="0"/>
              <a:t> for 2 minutes per developer.</a:t>
            </a:r>
          </a:p>
          <a:p>
            <a:r>
              <a:rPr lang="en-US" dirty="0"/>
              <a:t>d. No one other than the Development Team is allowed to be there.</a:t>
            </a:r>
          </a:p>
          <a:p>
            <a:r>
              <a:rPr lang="en-US" dirty="0"/>
              <a:t>e. Only the developers participate in the meeting.</a:t>
            </a:r>
          </a:p>
          <a:p>
            <a:endParaRPr lang="fr-FR"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571480"/>
            <a:ext cx="8229600" cy="5753120"/>
          </a:xfrm>
        </p:spPr>
        <p:txBody>
          <a:bodyPr>
            <a:normAutofit fontScale="85000" lnSpcReduction="20000"/>
          </a:bodyPr>
          <a:lstStyle/>
          <a:p>
            <a:r>
              <a:rPr lang="en-US" b="1" dirty="0"/>
              <a:t>Which two statements are correct about Daily Scrums?</a:t>
            </a:r>
          </a:p>
          <a:p>
            <a:r>
              <a:rPr lang="en-US" dirty="0"/>
              <a:t>a. It's facilitated by the Scrum Master.</a:t>
            </a:r>
          </a:p>
          <a:p>
            <a:r>
              <a:rPr lang="en-US" dirty="0">
                <a:solidFill>
                  <a:srgbClr val="FF0000"/>
                </a:solidFill>
              </a:rPr>
              <a:t>b. It's held at the same time and place every day</a:t>
            </a:r>
            <a:r>
              <a:rPr lang="en-US" dirty="0"/>
              <a:t>.</a:t>
            </a:r>
          </a:p>
          <a:p>
            <a:r>
              <a:rPr lang="en-US" dirty="0"/>
              <a:t>c. It's </a:t>
            </a:r>
            <a:r>
              <a:rPr lang="en-US" dirty="0" err="1"/>
              <a:t>timeboxed</a:t>
            </a:r>
            <a:r>
              <a:rPr lang="en-US" dirty="0"/>
              <a:t> for 2 minutes per developer.</a:t>
            </a:r>
          </a:p>
          <a:p>
            <a:r>
              <a:rPr lang="en-US" dirty="0"/>
              <a:t>d. No one other than the Development Team is allowed to be there.</a:t>
            </a:r>
          </a:p>
          <a:p>
            <a:r>
              <a:rPr lang="en-US" dirty="0">
                <a:solidFill>
                  <a:srgbClr val="FF0000"/>
                </a:solidFill>
              </a:rPr>
              <a:t>e. Only the developers participate in the meeting.</a:t>
            </a:r>
          </a:p>
          <a:p>
            <a:endParaRPr lang="en-US" dirty="0"/>
          </a:p>
          <a:p>
            <a:pPr>
              <a:buNone/>
            </a:pPr>
            <a:r>
              <a:rPr lang="en-US" dirty="0"/>
              <a:t>	a. Not necessarily; it can be facilitated by the Scrum Master, as requested or required, but not by default.</a:t>
            </a:r>
          </a:p>
          <a:p>
            <a:pPr>
              <a:buNone/>
            </a:pPr>
            <a:br>
              <a:rPr lang="en-US" dirty="0"/>
            </a:br>
            <a:r>
              <a:rPr lang="en-US" dirty="0"/>
              <a:t>b. To reduce complications of arranging meetings.</a:t>
            </a:r>
          </a:p>
          <a:p>
            <a:pPr>
              <a:buNone/>
            </a:pPr>
            <a:br>
              <a:rPr lang="en-US" dirty="0"/>
            </a:br>
            <a:r>
              <a:rPr lang="en-US" dirty="0"/>
              <a:t>d. Anyone other than the main participants can be in any meeting, as long as they don't participate (talk).</a:t>
            </a:r>
          </a:p>
          <a:p>
            <a:pPr>
              <a:buNone/>
            </a:pPr>
            <a:br>
              <a:rPr lang="en-US" dirty="0"/>
            </a:br>
            <a:r>
              <a:rPr lang="en-US" dirty="0"/>
              <a:t>e. Participating = having an active role and speaking in the meeting. Others can "attend" without speaking (participating).</a:t>
            </a:r>
          </a:p>
          <a:p>
            <a:endParaRPr lang="fr-F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eXtreme</a:t>
            </a:r>
            <a:r>
              <a:rPr lang="fr-FR" dirty="0"/>
              <a:t> </a:t>
            </a:r>
            <a:r>
              <a:rPr lang="fr-FR" dirty="0" err="1"/>
              <a:t>Programming</a:t>
            </a:r>
            <a:r>
              <a:rPr lang="fr-FR" dirty="0"/>
              <a:t> (XP)</a:t>
            </a:r>
          </a:p>
        </p:txBody>
      </p:sp>
      <p:sp>
        <p:nvSpPr>
          <p:cNvPr id="3" name="Espace réservé du contenu 2"/>
          <p:cNvSpPr>
            <a:spLocks noGrp="1"/>
          </p:cNvSpPr>
          <p:nvPr>
            <p:ph idx="1"/>
          </p:nvPr>
        </p:nvSpPr>
        <p:spPr/>
        <p:txBody>
          <a:bodyPr/>
          <a:lstStyle/>
          <a:p>
            <a:r>
              <a:rPr lang="fr-FR" dirty="0"/>
              <a:t>Pousser à l’extrême les bonnes pratiques de réalisation de projet </a:t>
            </a:r>
          </a:p>
          <a:p>
            <a:r>
              <a:rPr lang="fr-FR" dirty="0"/>
              <a:t>Pair </a:t>
            </a:r>
            <a:r>
              <a:rPr lang="fr-FR" dirty="0" err="1"/>
              <a:t>programming</a:t>
            </a:r>
            <a:r>
              <a:rPr lang="fr-FR" dirty="0"/>
              <a:t> : paroxysme de la revue de code </a:t>
            </a:r>
          </a:p>
          <a:p>
            <a:r>
              <a:rPr lang="fr-FR" dirty="0"/>
              <a:t>Cinq valeurs : </a:t>
            </a:r>
          </a:p>
          <a:p>
            <a:pPr lvl="1"/>
            <a:r>
              <a:rPr lang="fr-FR" dirty="0"/>
              <a:t>La communication</a:t>
            </a:r>
          </a:p>
          <a:p>
            <a:pPr lvl="1"/>
            <a:r>
              <a:rPr lang="fr-FR" dirty="0"/>
              <a:t>La simplicité </a:t>
            </a:r>
          </a:p>
          <a:p>
            <a:pPr lvl="1"/>
            <a:r>
              <a:rPr lang="fr-FR" dirty="0"/>
              <a:t>Les retours d’information </a:t>
            </a:r>
          </a:p>
          <a:p>
            <a:pPr lvl="1"/>
            <a:r>
              <a:rPr lang="fr-FR" dirty="0"/>
              <a:t>Le Courage </a:t>
            </a:r>
          </a:p>
          <a:p>
            <a:pPr lvl="1"/>
            <a:r>
              <a:rPr lang="fr-FR" dirty="0"/>
              <a:t>Le Respect</a:t>
            </a:r>
          </a:p>
        </p:txBody>
      </p:sp>
      <p:pic>
        <p:nvPicPr>
          <p:cNvPr id="8194" name="Picture 2" descr="C:\Users\Tim\Desktop\formation agile\Formation Agile moi\image\Extreme-Programming-381x330.gif"/>
          <p:cNvPicPr>
            <a:picLocks noChangeAspect="1" noChangeArrowheads="1"/>
          </p:cNvPicPr>
          <p:nvPr/>
        </p:nvPicPr>
        <p:blipFill>
          <a:blip r:embed="rId2"/>
          <a:srcRect/>
          <a:stretch>
            <a:fillRect/>
          </a:stretch>
        </p:blipFill>
        <p:spPr bwMode="auto">
          <a:xfrm>
            <a:off x="5072066" y="3357562"/>
            <a:ext cx="3629025" cy="31432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checkerboard(across)">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checkerboard(across)">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checkerboard(across)">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checkerboard(across)">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a:lstStyle/>
          <a:p>
            <a:r>
              <a:rPr lang="en-US" b="1" dirty="0"/>
              <a:t>Which three of the following may be done in the Sprint Retrospective meeting?</a:t>
            </a:r>
          </a:p>
          <a:p>
            <a:pPr lvl="1"/>
            <a:r>
              <a:rPr lang="en-US" dirty="0"/>
              <a:t>a. Calculate Velocity</a:t>
            </a:r>
          </a:p>
          <a:p>
            <a:pPr lvl="1"/>
            <a:r>
              <a:rPr lang="en-US" dirty="0"/>
              <a:t>b. Discuss the way Increments are demonstrated to the customer</a:t>
            </a:r>
          </a:p>
          <a:p>
            <a:pPr lvl="1"/>
            <a:r>
              <a:rPr lang="en-US" dirty="0"/>
              <a:t>c. Discuss the Product Backlog items for the next Sprint</a:t>
            </a:r>
          </a:p>
          <a:p>
            <a:pPr lvl="1"/>
            <a:r>
              <a:rPr lang="en-US" dirty="0"/>
              <a:t>d. Discuss the </a:t>
            </a:r>
            <a:r>
              <a:rPr lang="en-US" dirty="0" err="1"/>
              <a:t>timeboxed</a:t>
            </a:r>
            <a:r>
              <a:rPr lang="en-US" dirty="0"/>
              <a:t> duration of Sprints</a:t>
            </a:r>
          </a:p>
          <a:p>
            <a:pPr lvl="1"/>
            <a:r>
              <a:rPr lang="en-US" dirty="0"/>
              <a:t>e. Discuss the composition of the team</a:t>
            </a:r>
          </a:p>
          <a:p>
            <a:pPr lvl="1"/>
            <a:r>
              <a:rPr lang="en-US" dirty="0"/>
              <a:t>f. Discuss the next Sprint goal</a:t>
            </a:r>
          </a:p>
          <a:p>
            <a:endParaRPr lang="fr-FR"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a:bodyPr>
          <a:lstStyle/>
          <a:p>
            <a:r>
              <a:rPr lang="en-US" sz="1400" b="1" dirty="0"/>
              <a:t>Which three of the following may be done in the Sprint Retrospective meeting?</a:t>
            </a:r>
          </a:p>
          <a:p>
            <a:pPr lvl="1"/>
            <a:r>
              <a:rPr lang="en-US" sz="1400" dirty="0"/>
              <a:t>a. Calculate Velocity</a:t>
            </a:r>
          </a:p>
          <a:p>
            <a:pPr lvl="1"/>
            <a:r>
              <a:rPr lang="en-US" sz="1400" dirty="0">
                <a:solidFill>
                  <a:srgbClr val="FF0000"/>
                </a:solidFill>
              </a:rPr>
              <a:t>b. Discuss the way Increments are demonstrated to the customer</a:t>
            </a:r>
          </a:p>
          <a:p>
            <a:pPr lvl="1"/>
            <a:r>
              <a:rPr lang="en-US" sz="1400" dirty="0"/>
              <a:t>c. Discuss the Product Backlog items for the next Sprint</a:t>
            </a:r>
          </a:p>
          <a:p>
            <a:pPr lvl="1"/>
            <a:r>
              <a:rPr lang="en-US" sz="1400" dirty="0">
                <a:solidFill>
                  <a:srgbClr val="FF0000"/>
                </a:solidFill>
              </a:rPr>
              <a:t>d. Discuss the </a:t>
            </a:r>
            <a:r>
              <a:rPr lang="en-US" sz="1400" dirty="0" err="1">
                <a:solidFill>
                  <a:srgbClr val="FF0000"/>
                </a:solidFill>
              </a:rPr>
              <a:t>timeboxed</a:t>
            </a:r>
            <a:r>
              <a:rPr lang="en-US" sz="1400" dirty="0">
                <a:solidFill>
                  <a:srgbClr val="FF0000"/>
                </a:solidFill>
              </a:rPr>
              <a:t> duration of Sprints</a:t>
            </a:r>
          </a:p>
          <a:p>
            <a:pPr lvl="1"/>
            <a:r>
              <a:rPr lang="en-US" sz="1400" dirty="0">
                <a:solidFill>
                  <a:srgbClr val="FF0000"/>
                </a:solidFill>
              </a:rPr>
              <a:t>e. Discuss the composition of the team</a:t>
            </a:r>
          </a:p>
          <a:p>
            <a:pPr lvl="1"/>
            <a:r>
              <a:rPr lang="en-US" sz="1400" dirty="0"/>
              <a:t>f. Discuss the next Sprint goal</a:t>
            </a:r>
          </a:p>
          <a:p>
            <a:pPr lvl="1">
              <a:buNone/>
            </a:pPr>
            <a:endParaRPr lang="en-US" sz="1400" dirty="0"/>
          </a:p>
          <a:p>
            <a:r>
              <a:rPr lang="en-US" sz="1400" dirty="0"/>
              <a:t>a. You probably do it before Sprint Review meetings.</a:t>
            </a:r>
          </a:p>
          <a:p>
            <a:pPr>
              <a:buNone/>
            </a:pPr>
            <a:endParaRPr lang="en-US" sz="1400" dirty="0"/>
          </a:p>
          <a:p>
            <a:r>
              <a:rPr lang="en-US" sz="1400" dirty="0"/>
              <a:t>c. It's about the content rather than context. You can have this discussion at any time during the Sprint, during the Sprint Review meeting, etc; but not during Sprint Retrospectives.</a:t>
            </a:r>
          </a:p>
          <a:p>
            <a:endParaRPr lang="en-US" sz="1400" dirty="0"/>
          </a:p>
          <a:p>
            <a:r>
              <a:rPr lang="en-US" sz="1400" dirty="0"/>
              <a:t>d. Maybe you realize that another </a:t>
            </a:r>
            <a:r>
              <a:rPr lang="en-US" sz="1400" dirty="0" err="1"/>
              <a:t>timeboxed</a:t>
            </a:r>
            <a:r>
              <a:rPr lang="en-US" sz="1400" dirty="0"/>
              <a:t> duration is more suitable for the project. Remember that the </a:t>
            </a:r>
            <a:r>
              <a:rPr lang="en-US" sz="1400" dirty="0" err="1"/>
              <a:t>timeboxed</a:t>
            </a:r>
            <a:r>
              <a:rPr lang="en-US" sz="1400" dirty="0"/>
              <a:t> duration is not set for each Sprint separately or on an ad hoc basis.</a:t>
            </a:r>
          </a:p>
          <a:p>
            <a:endParaRPr lang="en-US" sz="1400" dirty="0"/>
          </a:p>
          <a:p>
            <a:r>
              <a:rPr lang="en-US" sz="1400" dirty="0"/>
              <a:t>f. It's about content rather than context. You may have some discussions about it before the next Sprint, but remember that Sprint Goals are set during Sprint Planning meetings.</a:t>
            </a:r>
            <a:br>
              <a:rPr lang="en-US" sz="1400" dirty="0"/>
            </a:br>
            <a:r>
              <a:rPr lang="en-US" sz="1400" dirty="0"/>
              <a:t>Sprint Retrospective is about the way we work. It's about the things that affect the product, but we don't discuss the product directly.</a:t>
            </a:r>
            <a:br>
              <a:rPr lang="en-US" sz="1400" dirty="0"/>
            </a:br>
            <a:r>
              <a:rPr lang="en-US" sz="1400" dirty="0"/>
              <a:t>In general, it's about the context, not the content. For example, we talk about the way Product Backlog is refined, but we won't refine the Product Backlog in the Sprint Retrospective meeting.</a:t>
            </a:r>
            <a:endParaRPr lang="fr-FR" sz="1400"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285860"/>
            <a:ext cx="8229600" cy="5038740"/>
          </a:xfrm>
        </p:spPr>
        <p:txBody>
          <a:bodyPr>
            <a:normAutofit fontScale="92500"/>
          </a:bodyPr>
          <a:lstStyle/>
          <a:p>
            <a:r>
              <a:rPr lang="en-US" b="1" dirty="0"/>
              <a:t>What are the three classical questions of Daily Scrums, if you decide to go through them?</a:t>
            </a:r>
          </a:p>
          <a:p>
            <a:r>
              <a:rPr lang="en-US" dirty="0"/>
              <a:t>a. How many hours did I spend on the project yesterday?</a:t>
            </a:r>
          </a:p>
          <a:p>
            <a:r>
              <a:rPr lang="en-US" dirty="0"/>
              <a:t>b. What problems did I have yesterday?</a:t>
            </a:r>
          </a:p>
          <a:p>
            <a:r>
              <a:rPr lang="en-US" dirty="0"/>
              <a:t>c. What impediments are in my way or in the way of the team?</a:t>
            </a:r>
          </a:p>
          <a:p>
            <a:r>
              <a:rPr lang="en-US" dirty="0"/>
              <a:t>d. What work am I going to do today to help the team achieve its goal?</a:t>
            </a:r>
          </a:p>
          <a:p>
            <a:r>
              <a:rPr lang="en-US" dirty="0"/>
              <a:t>e. Are we able to deliver all Sprint Backlog items by the end of the Sprint?</a:t>
            </a:r>
          </a:p>
          <a:p>
            <a:r>
              <a:rPr lang="en-US" dirty="0"/>
              <a:t>f. What work did I do yesterday to help the team achieve its goal?</a:t>
            </a:r>
          </a:p>
          <a:p>
            <a:endParaRPr lang="fr-FR"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42918"/>
            <a:ext cx="8229600" cy="5681682"/>
          </a:xfrm>
        </p:spPr>
        <p:txBody>
          <a:bodyPr>
            <a:normAutofit fontScale="92500" lnSpcReduction="10000"/>
          </a:bodyPr>
          <a:lstStyle/>
          <a:p>
            <a:r>
              <a:rPr lang="en-US" b="1" dirty="0"/>
              <a:t>What are the three classical questions of Daily Scrums, if you decide to go through them?</a:t>
            </a:r>
          </a:p>
          <a:p>
            <a:r>
              <a:rPr lang="en-US" dirty="0"/>
              <a:t>a. How many hours did I spend on the project yesterday?</a:t>
            </a:r>
          </a:p>
          <a:p>
            <a:r>
              <a:rPr lang="en-US" dirty="0"/>
              <a:t>b. What problems did I have yesterday?</a:t>
            </a:r>
          </a:p>
          <a:p>
            <a:r>
              <a:rPr lang="en-US" dirty="0">
                <a:solidFill>
                  <a:srgbClr val="FF0000"/>
                </a:solidFill>
              </a:rPr>
              <a:t>c. What impediments are in my way or in the way of the team?</a:t>
            </a:r>
          </a:p>
          <a:p>
            <a:r>
              <a:rPr lang="en-US" dirty="0">
                <a:solidFill>
                  <a:srgbClr val="FF0000"/>
                </a:solidFill>
              </a:rPr>
              <a:t>d. What work am I going to do today to help the team achieve its goal?</a:t>
            </a:r>
          </a:p>
          <a:p>
            <a:r>
              <a:rPr lang="en-US" dirty="0"/>
              <a:t>e. Are we able to deliver all Sprint Backlog items by the end of the Sprint?</a:t>
            </a:r>
          </a:p>
          <a:p>
            <a:r>
              <a:rPr lang="en-US" dirty="0">
                <a:solidFill>
                  <a:srgbClr val="FF0000"/>
                </a:solidFill>
              </a:rPr>
              <a:t>f. What work did I do yesterday to help the team achieve its goal?</a:t>
            </a:r>
          </a:p>
          <a:p>
            <a:pPr>
              <a:buNone/>
            </a:pPr>
            <a:endParaRPr lang="en-US" dirty="0"/>
          </a:p>
          <a:p>
            <a:pPr>
              <a:buNone/>
            </a:pPr>
            <a:r>
              <a:rPr lang="en-US" dirty="0"/>
              <a:t>It's not mandatory to use these questions, but very common and recommended.</a:t>
            </a:r>
            <a:endParaRPr lang="fr-FR" dirty="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How is budgeting done in Scrum?</a:t>
            </a:r>
          </a:p>
          <a:p>
            <a:pPr lvl="1"/>
            <a:r>
              <a:rPr lang="en-US" dirty="0"/>
              <a:t>a. Ideally revised each Sprint to ensure value is being delivered.</a:t>
            </a:r>
          </a:p>
          <a:p>
            <a:pPr lvl="1"/>
            <a:r>
              <a:rPr lang="en-US" dirty="0"/>
              <a:t>b. Usually every day</a:t>
            </a:r>
          </a:p>
          <a:p>
            <a:pPr lvl="1"/>
            <a:r>
              <a:rPr lang="en-US" dirty="0"/>
              <a:t>c. Budgeting is done based on the initial Product Backlog.</a:t>
            </a:r>
          </a:p>
          <a:p>
            <a:pPr lvl="1"/>
            <a:r>
              <a:rPr lang="en-US" dirty="0"/>
              <a:t>d. Scrum doesn't need a budgeting system.</a:t>
            </a:r>
          </a:p>
          <a:p>
            <a:endParaRPr lang="fr-FR"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77500" lnSpcReduction="20000"/>
          </a:bodyPr>
          <a:lstStyle/>
          <a:p>
            <a:r>
              <a:rPr lang="en-US" b="1" dirty="0"/>
              <a:t>How is budgeting done in Scrum?</a:t>
            </a:r>
          </a:p>
          <a:p>
            <a:pPr lvl="1"/>
            <a:r>
              <a:rPr lang="en-US" dirty="0">
                <a:solidFill>
                  <a:srgbClr val="FF0000"/>
                </a:solidFill>
              </a:rPr>
              <a:t>a. Ideally revised each Sprint to ensure value is being delivered.</a:t>
            </a:r>
          </a:p>
          <a:p>
            <a:pPr lvl="1"/>
            <a:r>
              <a:rPr lang="en-US" dirty="0"/>
              <a:t>b. Usually every day</a:t>
            </a:r>
          </a:p>
          <a:p>
            <a:pPr lvl="1"/>
            <a:r>
              <a:rPr lang="en-US" dirty="0"/>
              <a:t>c. Budgeting is done based on the initial Product Backlog.</a:t>
            </a:r>
          </a:p>
          <a:p>
            <a:pPr lvl="1"/>
            <a:r>
              <a:rPr lang="en-US" dirty="0"/>
              <a:t>d. Scrum doesn't need a budgeting system.</a:t>
            </a:r>
          </a:p>
          <a:p>
            <a:pPr lvl="1"/>
            <a:r>
              <a:rPr lang="en-US" dirty="0"/>
              <a:t>b. That's too much!</a:t>
            </a:r>
          </a:p>
          <a:p>
            <a:pPr lvl="1">
              <a:buNone/>
            </a:pPr>
            <a:br>
              <a:rPr lang="en-US" dirty="0"/>
            </a:br>
            <a:r>
              <a:rPr lang="en-US" dirty="0"/>
              <a:t>c. But the Product Backlog is never complete, and the initial Product Backlog doesn't contain a lot of items.</a:t>
            </a:r>
          </a:p>
          <a:p>
            <a:pPr lvl="1">
              <a:buNone/>
            </a:pPr>
            <a:br>
              <a:rPr lang="en-US" dirty="0"/>
            </a:br>
            <a:r>
              <a:rPr lang="en-US" dirty="0"/>
              <a:t>d. The funding entity (internal or external) needs at least a rough idea of how much it costs to have the product, and use it to see if the they'd like to run the project.</a:t>
            </a:r>
          </a:p>
          <a:p>
            <a:pPr lvl="1">
              <a:buNone/>
            </a:pPr>
            <a:br>
              <a:rPr lang="en-US" dirty="0"/>
            </a:br>
            <a:r>
              <a:rPr lang="en-US" dirty="0"/>
              <a:t>As you go on in the project, you will have a better understanding of which features will be needed, and how much time the team has to spend to complete the product. This determines an approximate budget that is needed for the project. However, as you go further, things change, and you may have to refine this estimate based on what you learn from the Increments.</a:t>
            </a:r>
          </a:p>
          <a:p>
            <a:endParaRPr lang="fr-FR"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two of the following are NOT allowed in Scrum?</a:t>
            </a:r>
          </a:p>
          <a:p>
            <a:r>
              <a:rPr lang="fr-FR" dirty="0"/>
              <a:t>a. </a:t>
            </a:r>
            <a:r>
              <a:rPr lang="fr-FR" dirty="0" err="1"/>
              <a:t>Using</a:t>
            </a:r>
            <a:r>
              <a:rPr lang="fr-FR" dirty="0"/>
              <a:t> Story Points</a:t>
            </a:r>
          </a:p>
          <a:p>
            <a:r>
              <a:rPr lang="fr-FR" dirty="0"/>
              <a:t>b. Release Planning</a:t>
            </a:r>
          </a:p>
          <a:p>
            <a:r>
              <a:rPr lang="fr-FR" dirty="0"/>
              <a:t>c. Sprint </a:t>
            </a:r>
            <a:r>
              <a:rPr lang="fr-FR" dirty="0" err="1"/>
              <a:t>Zero</a:t>
            </a:r>
            <a:endParaRPr lang="fr-FR" dirty="0"/>
          </a:p>
          <a:p>
            <a:r>
              <a:rPr lang="fr-FR" dirty="0"/>
              <a:t>d. </a:t>
            </a:r>
            <a:r>
              <a:rPr lang="fr-FR" dirty="0" err="1"/>
              <a:t>Using</a:t>
            </a:r>
            <a:r>
              <a:rPr lang="fr-FR" dirty="0"/>
              <a:t> User Stories</a:t>
            </a:r>
          </a:p>
          <a:p>
            <a:r>
              <a:rPr lang="fr-FR" dirty="0"/>
              <a:t>e. </a:t>
            </a:r>
            <a:r>
              <a:rPr lang="fr-FR" dirty="0" err="1"/>
              <a:t>Integration</a:t>
            </a:r>
            <a:r>
              <a:rPr lang="fr-FR" dirty="0"/>
              <a:t> Sprints</a:t>
            </a:r>
          </a:p>
          <a:p>
            <a:endParaRPr lang="fr-FR"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62500" lnSpcReduction="20000"/>
          </a:bodyPr>
          <a:lstStyle/>
          <a:p>
            <a:r>
              <a:rPr lang="en-US" b="1" dirty="0"/>
              <a:t>Which two of the following are NOT allowed in Scrum?</a:t>
            </a:r>
          </a:p>
          <a:p>
            <a:r>
              <a:rPr lang="fr-FR" dirty="0"/>
              <a:t>a. </a:t>
            </a:r>
            <a:r>
              <a:rPr lang="fr-FR" dirty="0" err="1"/>
              <a:t>Using</a:t>
            </a:r>
            <a:r>
              <a:rPr lang="fr-FR" dirty="0"/>
              <a:t> Story Points</a:t>
            </a:r>
          </a:p>
          <a:p>
            <a:r>
              <a:rPr lang="fr-FR" dirty="0"/>
              <a:t>b. Release Planning</a:t>
            </a:r>
          </a:p>
          <a:p>
            <a:r>
              <a:rPr lang="fr-FR" dirty="0">
                <a:solidFill>
                  <a:srgbClr val="FF0000"/>
                </a:solidFill>
              </a:rPr>
              <a:t>c. Sprint </a:t>
            </a:r>
            <a:r>
              <a:rPr lang="fr-FR" dirty="0" err="1">
                <a:solidFill>
                  <a:srgbClr val="FF0000"/>
                </a:solidFill>
              </a:rPr>
              <a:t>Zero</a:t>
            </a:r>
            <a:endParaRPr lang="fr-FR" dirty="0">
              <a:solidFill>
                <a:srgbClr val="FF0000"/>
              </a:solidFill>
            </a:endParaRPr>
          </a:p>
          <a:p>
            <a:r>
              <a:rPr lang="fr-FR" dirty="0"/>
              <a:t>d. </a:t>
            </a:r>
            <a:r>
              <a:rPr lang="fr-FR" dirty="0" err="1"/>
              <a:t>Using</a:t>
            </a:r>
            <a:r>
              <a:rPr lang="fr-FR" dirty="0"/>
              <a:t> User Stories</a:t>
            </a:r>
          </a:p>
          <a:p>
            <a:r>
              <a:rPr lang="fr-FR" dirty="0">
                <a:solidFill>
                  <a:srgbClr val="FF0000"/>
                </a:solidFill>
              </a:rPr>
              <a:t>e. </a:t>
            </a:r>
            <a:r>
              <a:rPr lang="fr-FR" dirty="0" err="1">
                <a:solidFill>
                  <a:srgbClr val="FF0000"/>
                </a:solidFill>
              </a:rPr>
              <a:t>Integration</a:t>
            </a:r>
            <a:r>
              <a:rPr lang="fr-FR" dirty="0">
                <a:solidFill>
                  <a:srgbClr val="FF0000"/>
                </a:solidFill>
              </a:rPr>
              <a:t> Sprints</a:t>
            </a:r>
          </a:p>
          <a:p>
            <a:endParaRPr lang="fr-FR" dirty="0"/>
          </a:p>
          <a:p>
            <a:pPr>
              <a:buNone/>
            </a:pPr>
            <a:r>
              <a:rPr lang="en-US" dirty="0"/>
              <a:t>	a. Not mandatory, but very common.</a:t>
            </a:r>
          </a:p>
          <a:p>
            <a:pPr>
              <a:buNone/>
            </a:pPr>
            <a:br>
              <a:rPr lang="en-US" dirty="0"/>
            </a:br>
            <a:r>
              <a:rPr lang="en-US" dirty="0"/>
              <a:t>b. Not mentioned in the framework, but almost necessary.</a:t>
            </a:r>
          </a:p>
          <a:p>
            <a:pPr>
              <a:buNone/>
            </a:pPr>
            <a:br>
              <a:rPr lang="en-US" dirty="0"/>
            </a:br>
            <a:r>
              <a:rPr lang="en-US" dirty="0"/>
              <a:t>c. Not allowed; preparing the tools and infrastructure is done gradually during normal Sprints. Otherwise, it will block adaptation and generation of value.</a:t>
            </a:r>
          </a:p>
          <a:p>
            <a:pPr>
              <a:buNone/>
            </a:pPr>
            <a:br>
              <a:rPr lang="en-US" dirty="0"/>
            </a:br>
            <a:r>
              <a:rPr lang="en-US" dirty="0"/>
              <a:t>d. Not mandatory, but very common and recommended.</a:t>
            </a:r>
          </a:p>
          <a:p>
            <a:pPr>
              <a:buNone/>
            </a:pPr>
            <a:br>
              <a:rPr lang="en-US" dirty="0"/>
            </a:br>
            <a:r>
              <a:rPr lang="en-US" dirty="0"/>
              <a:t>e. Not allowed, because all items must be integrated before we can consider them Done.</a:t>
            </a:r>
            <a:br>
              <a:rPr lang="en-US" dirty="0"/>
            </a:br>
            <a:r>
              <a:rPr lang="en-US" dirty="0"/>
              <a:t>Some concepts are mandatory; e.g., Sprint Retrospective.</a:t>
            </a:r>
            <a:br>
              <a:rPr lang="en-US" dirty="0"/>
            </a:br>
            <a:r>
              <a:rPr lang="en-US" dirty="0"/>
              <a:t>Some are not mandatory, but allowed; e.g., using User Stories.</a:t>
            </a:r>
            <a:br>
              <a:rPr lang="en-US" dirty="0"/>
            </a:br>
            <a:r>
              <a:rPr lang="en-US" dirty="0"/>
              <a:t>Some are not allowed; e.g., Sprint Zero.</a:t>
            </a:r>
            <a:br>
              <a:rPr lang="en-US" dirty="0"/>
            </a:br>
            <a:r>
              <a:rPr lang="en-US" dirty="0"/>
              <a:t>It's important not to mix the "not mandatory, but allowed" with the "not allowed".</a:t>
            </a:r>
            <a:br>
              <a:rPr lang="en-US" dirty="0"/>
            </a:br>
            <a:r>
              <a:rPr lang="en-US" dirty="0"/>
              <a:t>Did you notice the word "not" in the question?</a:t>
            </a:r>
            <a:endParaRPr lang="fr-FR" dirty="0"/>
          </a:p>
          <a:p>
            <a:endParaRPr lang="fr-FR"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It's generally better to have shorter Sprints when the project is riskier.</a:t>
            </a:r>
          </a:p>
          <a:p>
            <a:r>
              <a:rPr lang="fr-FR" dirty="0"/>
              <a:t>a. TRUE</a:t>
            </a:r>
          </a:p>
          <a:p>
            <a:r>
              <a:rPr lang="fr-FR" dirty="0"/>
              <a:t>b. FALSE</a:t>
            </a:r>
          </a:p>
          <a:p>
            <a:endParaRPr lang="fr-FR"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lstStyle/>
          <a:p>
            <a:r>
              <a:rPr lang="en-US" b="1" dirty="0"/>
              <a:t>It's generally better to have shorter Sprints when the project is riskier.</a:t>
            </a:r>
          </a:p>
          <a:p>
            <a:r>
              <a:rPr lang="fr-FR" dirty="0">
                <a:solidFill>
                  <a:srgbClr val="FF0000"/>
                </a:solidFill>
              </a:rPr>
              <a:t>a. TRUE</a:t>
            </a:r>
          </a:p>
          <a:p>
            <a:r>
              <a:rPr lang="fr-FR" dirty="0"/>
              <a:t>b. FALSE</a:t>
            </a:r>
          </a:p>
          <a:p>
            <a:pPr>
              <a:buNone/>
            </a:pPr>
            <a:endParaRPr lang="fr-FR" dirty="0"/>
          </a:p>
          <a:p>
            <a:pPr>
              <a:buNone/>
            </a:pPr>
            <a:r>
              <a:rPr lang="en-US" dirty="0"/>
              <a:t>Shorter Sprints provide more opportunities for adaptation and thus reduce risks.</a:t>
            </a:r>
          </a:p>
          <a:p>
            <a:pPr>
              <a:buNone/>
            </a:pPr>
            <a:br>
              <a:rPr lang="en-US" dirty="0"/>
            </a:b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867524"/>
          </a:xfrm>
        </p:spPr>
        <p:txBody>
          <a:bodyPr>
            <a:normAutofit/>
          </a:bodyPr>
          <a:lstStyle/>
          <a:p>
            <a:r>
              <a:rPr lang="fr-FR" dirty="0"/>
              <a:t>Lean </a:t>
            </a:r>
          </a:p>
        </p:txBody>
      </p:sp>
      <p:pic>
        <p:nvPicPr>
          <p:cNvPr id="1026" name="Picture 2" descr="C:\Users\Tim\Desktop\formation\Formation Agile\Formation Agile moi\image\lean-management.jpg"/>
          <p:cNvPicPr>
            <a:picLocks noChangeAspect="1" noChangeArrowheads="1"/>
          </p:cNvPicPr>
          <p:nvPr/>
        </p:nvPicPr>
        <p:blipFill>
          <a:blip r:embed="rId2"/>
          <a:srcRect/>
          <a:stretch>
            <a:fillRect/>
          </a:stretch>
        </p:blipFill>
        <p:spPr bwMode="auto">
          <a:xfrm>
            <a:off x="214282" y="1785926"/>
            <a:ext cx="8587162" cy="3929090"/>
          </a:xfrm>
          <a:prstGeom prst="rect">
            <a:avLst/>
          </a:prstGeom>
          <a:noFill/>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When does the next Sprint begin?</a:t>
            </a:r>
          </a:p>
          <a:p>
            <a:pPr lvl="1"/>
            <a:r>
              <a:rPr lang="en-US" dirty="0"/>
              <a:t>a. When the Product Backlog is refined and items at the top are "ready"</a:t>
            </a:r>
          </a:p>
          <a:p>
            <a:pPr lvl="1"/>
            <a:r>
              <a:rPr lang="en-US" dirty="0"/>
              <a:t>b. When the customer approves the previous Increment</a:t>
            </a:r>
          </a:p>
          <a:p>
            <a:pPr lvl="1"/>
            <a:r>
              <a:rPr lang="en-US" dirty="0"/>
              <a:t>c. When the Product Owner authorizes</a:t>
            </a:r>
          </a:p>
          <a:p>
            <a:pPr lvl="1"/>
            <a:r>
              <a:rPr lang="en-US" dirty="0"/>
              <a:t>d. Immediately after the previous Sprint</a:t>
            </a:r>
          </a:p>
          <a:p>
            <a:endParaRPr lang="fr-FR" dirty="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85000" lnSpcReduction="20000"/>
          </a:bodyPr>
          <a:lstStyle/>
          <a:p>
            <a:r>
              <a:rPr lang="en-US" b="1" dirty="0"/>
              <a:t>When does the next Sprint begin?</a:t>
            </a:r>
          </a:p>
          <a:p>
            <a:pPr lvl="1"/>
            <a:r>
              <a:rPr lang="en-US" dirty="0"/>
              <a:t>a. When the Product Backlog is refined and items at the top are "ready"</a:t>
            </a:r>
          </a:p>
          <a:p>
            <a:pPr lvl="1"/>
            <a:r>
              <a:rPr lang="en-US" dirty="0"/>
              <a:t>b. When the customer approves the previous Increment</a:t>
            </a:r>
          </a:p>
          <a:p>
            <a:pPr lvl="1"/>
            <a:r>
              <a:rPr lang="en-US" dirty="0"/>
              <a:t>c. When the Product Owner authorizes</a:t>
            </a:r>
          </a:p>
          <a:p>
            <a:pPr lvl="1"/>
            <a:r>
              <a:rPr lang="en-US" dirty="0">
                <a:solidFill>
                  <a:srgbClr val="FF0000"/>
                </a:solidFill>
              </a:rPr>
              <a:t>d. Immediately after the previous Sprint</a:t>
            </a:r>
          </a:p>
          <a:p>
            <a:pPr lvl="1">
              <a:buNone/>
            </a:pPr>
            <a:endParaRPr lang="en-US" dirty="0">
              <a:solidFill>
                <a:srgbClr val="FF0000"/>
              </a:solidFill>
            </a:endParaRPr>
          </a:p>
          <a:p>
            <a:pPr>
              <a:buNone/>
            </a:pPr>
            <a:r>
              <a:rPr lang="en-US" dirty="0"/>
              <a:t>	a. Refinement is done continuously. We also don't wait until items on the top are "ready"; if they are not, we will pick them for the Sprint Backlog and will refine them during the Sprint.</a:t>
            </a:r>
          </a:p>
          <a:p>
            <a:pPr>
              <a:buNone/>
            </a:pPr>
            <a:br>
              <a:rPr lang="en-US" dirty="0"/>
            </a:br>
            <a:r>
              <a:rPr lang="en-US" dirty="0"/>
              <a:t>Each Sprint starts immediately after the previous one; there's no space between the two.</a:t>
            </a:r>
          </a:p>
          <a:p>
            <a:pPr>
              <a:buNone/>
            </a:pPr>
            <a:br>
              <a:rPr lang="en-US" dirty="0"/>
            </a:br>
            <a:r>
              <a:rPr lang="en-US" dirty="0"/>
              <a:t>This is important for Scrum.org that you know this because many people add gaps between Sprints to do different things such as refinement, which is not productive.</a:t>
            </a:r>
            <a:endParaRPr lang="fr-FR"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Sprint Review is NOT a formal meeting.</a:t>
            </a:r>
          </a:p>
          <a:p>
            <a:pPr lvl="1"/>
            <a:r>
              <a:rPr lang="fr-FR" dirty="0"/>
              <a:t>a. FALSE</a:t>
            </a:r>
          </a:p>
          <a:p>
            <a:pPr lvl="1"/>
            <a:r>
              <a:rPr lang="fr-FR" dirty="0"/>
              <a:t>b. TRUE</a:t>
            </a:r>
          </a:p>
          <a:p>
            <a:endParaRPr lang="fr-FR"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043890" cy="5538806"/>
          </a:xfrm>
        </p:spPr>
        <p:txBody>
          <a:bodyPr>
            <a:normAutofit fontScale="85000" lnSpcReduction="20000"/>
          </a:bodyPr>
          <a:lstStyle/>
          <a:p>
            <a:r>
              <a:rPr lang="en-US" b="1" dirty="0"/>
              <a:t>Sprint Review is NOT a formal meeting.</a:t>
            </a:r>
          </a:p>
          <a:p>
            <a:pPr lvl="1"/>
            <a:r>
              <a:rPr lang="fr-FR" dirty="0"/>
              <a:t>a. FALSE</a:t>
            </a:r>
          </a:p>
          <a:p>
            <a:pPr lvl="1"/>
            <a:r>
              <a:rPr lang="fr-FR" dirty="0">
                <a:solidFill>
                  <a:srgbClr val="FF0000"/>
                </a:solidFill>
              </a:rPr>
              <a:t>b. TRUE</a:t>
            </a:r>
          </a:p>
          <a:p>
            <a:pPr>
              <a:buNone/>
            </a:pPr>
            <a:r>
              <a:rPr lang="en-US" dirty="0"/>
              <a:t>	Be careful: Scrum.org uses the word "formal" in two different ways!</a:t>
            </a:r>
            <a:br>
              <a:rPr lang="en-US" dirty="0"/>
            </a:br>
            <a:r>
              <a:rPr lang="en-US" dirty="0"/>
              <a:t>First, all events are "formal opportunities" for inspecting and adapting, which basically means a serious opportunity. So, if the question is "... is a formal opportunity for...", it would be a correct statement.</a:t>
            </a:r>
            <a:br>
              <a:rPr lang="en-US" dirty="0"/>
            </a:br>
            <a:r>
              <a:rPr lang="en-US" dirty="0"/>
              <a:t>The second usage is "formal meeting", which means a meeting where people approve something and exchange signatures. In that sense, none of the events are formal meetings. In the Sprint Review meeting, for example, the goal is creating feedback and </a:t>
            </a:r>
            <a:r>
              <a:rPr lang="en-US" dirty="0" err="1"/>
              <a:t>adaptating</a:t>
            </a:r>
            <a:r>
              <a:rPr lang="en-US" dirty="0"/>
              <a:t>, not contract negotiations and exchanging signatures. So, if the statement is "... is a formal meeting", then it would be an incorrect statement.</a:t>
            </a:r>
            <a:br>
              <a:rPr lang="en-US" dirty="0"/>
            </a:br>
            <a:r>
              <a:rPr lang="en-US" dirty="0"/>
              <a:t>So, make sure you understand the context of the question to interpret words such as "formal".</a:t>
            </a:r>
            <a:br>
              <a:rPr lang="en-US" dirty="0"/>
            </a:br>
            <a:r>
              <a:rPr lang="en-US" dirty="0"/>
              <a:t>Did you notice the word "not" in the statement?</a:t>
            </a:r>
            <a:endParaRPr lang="fr-FR"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What's the role of a Scrum Master during Sprint Retrospectives?</a:t>
            </a:r>
          </a:p>
          <a:p>
            <a:pPr lvl="1"/>
            <a:r>
              <a:rPr lang="en-US" dirty="0"/>
              <a:t>a. Summarizing and report the results of the meeting to stakeholders</a:t>
            </a:r>
          </a:p>
          <a:p>
            <a:pPr lvl="1"/>
            <a:r>
              <a:rPr lang="en-US" dirty="0"/>
              <a:t>b. Capturing process improvement ideas for the next Sprint Backlog</a:t>
            </a:r>
          </a:p>
          <a:p>
            <a:pPr lvl="1"/>
            <a:r>
              <a:rPr lang="en-US" dirty="0"/>
              <a:t>c. Participating as a Scrum Team member</a:t>
            </a:r>
          </a:p>
          <a:p>
            <a:pPr lvl="1"/>
            <a:r>
              <a:rPr lang="en-US" dirty="0"/>
              <a:t>d. They should not participate in this meeting</a:t>
            </a:r>
          </a:p>
          <a:p>
            <a:endParaRPr lang="fr-FR"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58204" cy="5610244"/>
          </a:xfrm>
        </p:spPr>
        <p:txBody>
          <a:bodyPr/>
          <a:lstStyle/>
          <a:p>
            <a:r>
              <a:rPr lang="en-US" b="1" dirty="0"/>
              <a:t>What's the role of a Scrum Master during Sprint Retrospectives?</a:t>
            </a:r>
          </a:p>
          <a:p>
            <a:pPr lvl="1"/>
            <a:r>
              <a:rPr lang="en-US" dirty="0"/>
              <a:t>a. Summarizing and report the results of the meeting to stakeholders</a:t>
            </a:r>
          </a:p>
          <a:p>
            <a:pPr lvl="1"/>
            <a:r>
              <a:rPr lang="en-US" dirty="0"/>
              <a:t>b. Capturing process improvement ideas for the next Sprint Backlog</a:t>
            </a:r>
          </a:p>
          <a:p>
            <a:pPr lvl="1"/>
            <a:r>
              <a:rPr lang="en-US" dirty="0">
                <a:solidFill>
                  <a:srgbClr val="FF0000"/>
                </a:solidFill>
              </a:rPr>
              <a:t>c. Participating as a Scrum Team member</a:t>
            </a:r>
          </a:p>
          <a:p>
            <a:pPr lvl="1"/>
            <a:r>
              <a:rPr lang="en-US" dirty="0"/>
              <a:t>d. They should not participate in this meeting</a:t>
            </a:r>
          </a:p>
          <a:p>
            <a:pPr lvl="1">
              <a:buNone/>
            </a:pPr>
            <a:endParaRPr lang="en-US" dirty="0"/>
          </a:p>
          <a:p>
            <a:pPr lvl="1">
              <a:buNone/>
            </a:pPr>
            <a:r>
              <a:rPr lang="en-US" dirty="0"/>
              <a:t>All three roles (the Scrum Team) participate in the Sprint Retrospective, and they work together to see how they can improve the way they work in the next Sprint.</a:t>
            </a:r>
          </a:p>
          <a:p>
            <a:endParaRPr lang="fr-FR"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571612"/>
            <a:ext cx="8229600" cy="4752988"/>
          </a:xfrm>
        </p:spPr>
        <p:txBody>
          <a:bodyPr/>
          <a:lstStyle/>
          <a:p>
            <a:r>
              <a:rPr lang="en-US" b="1" dirty="0"/>
              <a:t>Which of the following is NOT a feedback loop in Scrum?</a:t>
            </a:r>
          </a:p>
          <a:p>
            <a:pPr lvl="1"/>
            <a:r>
              <a:rPr lang="en-US" dirty="0"/>
              <a:t>a. Sprint Review</a:t>
            </a:r>
          </a:p>
          <a:p>
            <a:pPr lvl="1"/>
            <a:r>
              <a:rPr lang="en-US" dirty="0"/>
              <a:t>b. Release Planning</a:t>
            </a:r>
          </a:p>
          <a:p>
            <a:pPr lvl="1"/>
            <a:r>
              <a:rPr lang="en-US" dirty="0"/>
              <a:t>c. Sprint Retrospective</a:t>
            </a:r>
          </a:p>
          <a:p>
            <a:pPr lvl="1"/>
            <a:r>
              <a:rPr lang="en-US" dirty="0"/>
              <a:t>d. Daily Scrum</a:t>
            </a:r>
          </a:p>
          <a:p>
            <a:endParaRPr lang="fr-FR"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92500" lnSpcReduction="10000"/>
          </a:bodyPr>
          <a:lstStyle/>
          <a:p>
            <a:r>
              <a:rPr lang="en-US" b="1" dirty="0"/>
              <a:t>Which of the following is NOT a feedback loop in Scrum?</a:t>
            </a:r>
          </a:p>
          <a:p>
            <a:pPr lvl="1"/>
            <a:r>
              <a:rPr lang="en-US" dirty="0"/>
              <a:t>a. Sprint Review</a:t>
            </a:r>
          </a:p>
          <a:p>
            <a:pPr lvl="1"/>
            <a:r>
              <a:rPr lang="en-US" dirty="0">
                <a:solidFill>
                  <a:srgbClr val="FF0000"/>
                </a:solidFill>
              </a:rPr>
              <a:t>b. Release Planning</a:t>
            </a:r>
          </a:p>
          <a:p>
            <a:pPr lvl="1"/>
            <a:r>
              <a:rPr lang="en-US" dirty="0"/>
              <a:t>c. Sprint Retrospective</a:t>
            </a:r>
          </a:p>
          <a:p>
            <a:pPr lvl="1"/>
            <a:r>
              <a:rPr lang="en-US" dirty="0"/>
              <a:t>d. Daily Scrum</a:t>
            </a:r>
          </a:p>
          <a:p>
            <a:pPr>
              <a:buNone/>
            </a:pPr>
            <a:endParaRPr lang="fr-FR" dirty="0"/>
          </a:p>
          <a:p>
            <a:pPr>
              <a:buNone/>
            </a:pPr>
            <a:r>
              <a:rPr lang="en-US" dirty="0"/>
              <a:t>Sprint Planning, Daily Scrum, Sprint Review, and Sprint Retrospective are "formal opportunities for inspecting and adapting", and are considered "feedback loops". Note that "formal opportunity" means "serious opportunity" or "important opportunity" here, and those are NOT "formal meetings", meaning that we don't exchange signatures and worry about contractual aspects during them.</a:t>
            </a:r>
            <a:br>
              <a:rPr lang="en-US" dirty="0"/>
            </a:br>
            <a:r>
              <a:rPr lang="en-US" dirty="0"/>
              <a:t>Did you notice the word "not" in the question?</a:t>
            </a:r>
            <a:endParaRPr lang="fr-FR"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34" y="357166"/>
            <a:ext cx="8229600" cy="796086"/>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142984"/>
            <a:ext cx="8229600" cy="5181616"/>
          </a:xfrm>
        </p:spPr>
        <p:txBody>
          <a:bodyPr/>
          <a:lstStyle/>
          <a:p>
            <a:r>
              <a:rPr lang="en-US" b="1" dirty="0"/>
              <a:t> Which three of the following are feedback loops in Scrum?</a:t>
            </a:r>
          </a:p>
          <a:p>
            <a:pPr lvl="1"/>
            <a:r>
              <a:rPr lang="en-US" dirty="0"/>
              <a:t>a. Release Planning</a:t>
            </a:r>
          </a:p>
          <a:p>
            <a:pPr lvl="1"/>
            <a:r>
              <a:rPr lang="en-US" dirty="0"/>
              <a:t>b. Sprint Review</a:t>
            </a:r>
          </a:p>
          <a:p>
            <a:pPr lvl="1"/>
            <a:r>
              <a:rPr lang="en-US" dirty="0"/>
              <a:t>c. Burn-down chart</a:t>
            </a:r>
          </a:p>
          <a:p>
            <a:pPr lvl="1"/>
            <a:r>
              <a:rPr lang="en-US" dirty="0"/>
              <a:t>d. Daily Scrum</a:t>
            </a:r>
          </a:p>
          <a:p>
            <a:pPr lvl="1"/>
            <a:r>
              <a:rPr lang="en-US" dirty="0"/>
              <a:t>e. Sprint Retrospective</a:t>
            </a:r>
          </a:p>
          <a:p>
            <a:endParaRPr lang="fr-FR"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92500" lnSpcReduction="10000"/>
          </a:bodyPr>
          <a:lstStyle/>
          <a:p>
            <a:r>
              <a:rPr lang="en-US" b="1" dirty="0"/>
              <a:t> Which three of the following are feedback loops in Scrum?</a:t>
            </a:r>
          </a:p>
          <a:p>
            <a:pPr lvl="1"/>
            <a:r>
              <a:rPr lang="en-US" dirty="0"/>
              <a:t>a. Release Planning</a:t>
            </a:r>
          </a:p>
          <a:p>
            <a:pPr lvl="1"/>
            <a:r>
              <a:rPr lang="en-US" dirty="0">
                <a:solidFill>
                  <a:srgbClr val="FF0000"/>
                </a:solidFill>
              </a:rPr>
              <a:t>b. Sprint Review</a:t>
            </a:r>
          </a:p>
          <a:p>
            <a:pPr lvl="1"/>
            <a:r>
              <a:rPr lang="en-US" dirty="0"/>
              <a:t>c. Burn-down chart</a:t>
            </a:r>
          </a:p>
          <a:p>
            <a:pPr lvl="1"/>
            <a:r>
              <a:rPr lang="en-US" dirty="0">
                <a:solidFill>
                  <a:srgbClr val="FF0000"/>
                </a:solidFill>
              </a:rPr>
              <a:t>d. Daily Scrum</a:t>
            </a:r>
          </a:p>
          <a:p>
            <a:pPr lvl="1"/>
            <a:r>
              <a:rPr lang="en-US" dirty="0">
                <a:solidFill>
                  <a:srgbClr val="FF0000"/>
                </a:solidFill>
              </a:rPr>
              <a:t>e. Sprint Retrospective</a:t>
            </a:r>
          </a:p>
          <a:p>
            <a:pPr>
              <a:buNone/>
            </a:pPr>
            <a:endParaRPr lang="fr-FR" dirty="0"/>
          </a:p>
          <a:p>
            <a:pPr>
              <a:buNone/>
            </a:pPr>
            <a:r>
              <a:rPr lang="en-US" dirty="0"/>
              <a:t>Sprint Planning, Daily Scrum, Sprint Review, and Sprint Retrospective are "formal opportunities for inspecting and adapting", and are considered "feedback loops". Note that "formal opportunity" means "serious opportunity" or "important opportunity" here, and those are NOT "formal meetings", meaning that we don't exchange signatures and worry about contractual aspects during them.</a:t>
            </a:r>
            <a:endParaRPr lang="fr-F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Lean </a:t>
            </a:r>
            <a:r>
              <a:rPr lang="fr-FR" dirty="0" err="1"/>
              <a:t>Canvas</a:t>
            </a:r>
            <a:r>
              <a:rPr lang="fr-FR" dirty="0"/>
              <a:t> </a:t>
            </a:r>
          </a:p>
        </p:txBody>
      </p:sp>
      <p:pic>
        <p:nvPicPr>
          <p:cNvPr id="3074" name="Picture 2" descr="C:\Users\Tim\Desktop\formation\Formation Agile\Formation Agile moi\image\Lean-Canvas.jpg"/>
          <p:cNvPicPr>
            <a:picLocks noChangeAspect="1" noChangeArrowheads="1"/>
          </p:cNvPicPr>
          <p:nvPr/>
        </p:nvPicPr>
        <p:blipFill>
          <a:blip r:embed="rId2"/>
          <a:srcRect/>
          <a:stretch>
            <a:fillRect/>
          </a:stretch>
        </p:blipFill>
        <p:spPr bwMode="auto">
          <a:xfrm>
            <a:off x="428596" y="1500174"/>
            <a:ext cx="8304244" cy="4785150"/>
          </a:xfrm>
          <a:prstGeom prst="rect">
            <a:avLst/>
          </a:prstGeom>
          <a:noFill/>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571612"/>
            <a:ext cx="8229600" cy="4752988"/>
          </a:xfrm>
        </p:spPr>
        <p:txBody>
          <a:bodyPr/>
          <a:lstStyle/>
          <a:p>
            <a:r>
              <a:rPr lang="en-US" b="1" dirty="0"/>
              <a:t>Which of the following may change during the Sprint?</a:t>
            </a:r>
          </a:p>
          <a:p>
            <a:pPr lvl="1"/>
            <a:r>
              <a:rPr lang="en-US" dirty="0"/>
              <a:t>a. Composition of the team</a:t>
            </a:r>
          </a:p>
          <a:p>
            <a:pPr lvl="1"/>
            <a:r>
              <a:rPr lang="en-US" dirty="0"/>
              <a:t>b. Minimum level of quality</a:t>
            </a:r>
          </a:p>
          <a:p>
            <a:pPr lvl="1"/>
            <a:r>
              <a:rPr lang="en-US" dirty="0"/>
              <a:t>c. Product Backlog</a:t>
            </a:r>
          </a:p>
          <a:p>
            <a:pPr lvl="1"/>
            <a:r>
              <a:rPr lang="en-US" dirty="0"/>
              <a:t>d. Sprint Goal</a:t>
            </a:r>
          </a:p>
          <a:p>
            <a:endParaRPr lang="fr-FR"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92500" lnSpcReduction="10000"/>
          </a:bodyPr>
          <a:lstStyle/>
          <a:p>
            <a:r>
              <a:rPr lang="en-US" b="1" dirty="0"/>
              <a:t>Which of the following may change during the Sprint?</a:t>
            </a:r>
          </a:p>
          <a:p>
            <a:pPr lvl="1"/>
            <a:r>
              <a:rPr lang="en-US" dirty="0"/>
              <a:t>a. Composition of the team</a:t>
            </a:r>
          </a:p>
          <a:p>
            <a:pPr lvl="1"/>
            <a:r>
              <a:rPr lang="en-US" dirty="0"/>
              <a:t>b. Minimum level of quality</a:t>
            </a:r>
          </a:p>
          <a:p>
            <a:pPr lvl="1"/>
            <a:r>
              <a:rPr lang="en-US" dirty="0">
                <a:solidFill>
                  <a:srgbClr val="FF0000"/>
                </a:solidFill>
              </a:rPr>
              <a:t>c. Product Backlog</a:t>
            </a:r>
          </a:p>
          <a:p>
            <a:pPr lvl="1"/>
            <a:r>
              <a:rPr lang="en-US" dirty="0"/>
              <a:t>d. Sprint Goal</a:t>
            </a:r>
          </a:p>
          <a:p>
            <a:r>
              <a:rPr lang="en-US" dirty="0"/>
              <a:t>a. The team stays the same during the Sprint. If you need to change it, wait until the beginning of the next Sprint.</a:t>
            </a:r>
            <a:br>
              <a:rPr lang="en-US" dirty="0"/>
            </a:br>
            <a:r>
              <a:rPr lang="en-US" dirty="0"/>
              <a:t>b. The level of expected quality shouldn't decrease during the Sprint.</a:t>
            </a:r>
            <a:br>
              <a:rPr lang="en-US" dirty="0"/>
            </a:br>
            <a:r>
              <a:rPr lang="en-US" dirty="0"/>
              <a:t>c. Product Backlog may change at any time.</a:t>
            </a:r>
            <a:br>
              <a:rPr lang="en-US" dirty="0"/>
            </a:br>
            <a:r>
              <a:rPr lang="en-US" dirty="0"/>
              <a:t>d. The Sprint Goal doesn't change after the Sprint Planning meeting</a:t>
            </a:r>
            <a:br>
              <a:rPr lang="en-US" dirty="0"/>
            </a:br>
            <a:r>
              <a:rPr lang="en-US" dirty="0"/>
              <a:t>Those that stay fixed during the Sprint are needed to avoid distractions, and create a more productive environment. After all, Sprints are not so long that they create problems.</a:t>
            </a:r>
            <a:endParaRPr lang="fr-FR"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571612"/>
            <a:ext cx="8229600" cy="4752988"/>
          </a:xfrm>
        </p:spPr>
        <p:txBody>
          <a:bodyPr>
            <a:normAutofit/>
          </a:bodyPr>
          <a:lstStyle/>
          <a:p>
            <a:r>
              <a:rPr lang="en-US" b="1" dirty="0"/>
              <a:t>What happens between a Sprint Retrospective and the next Sprint Planning meeting?</a:t>
            </a:r>
          </a:p>
          <a:p>
            <a:pPr lvl="1"/>
            <a:r>
              <a:rPr lang="en-US" dirty="0"/>
              <a:t>a. Getting customer approval for the previous Increment</a:t>
            </a:r>
          </a:p>
          <a:p>
            <a:pPr lvl="1"/>
            <a:r>
              <a:rPr lang="en-US" dirty="0"/>
              <a:t>b. Nothing!</a:t>
            </a:r>
          </a:p>
          <a:p>
            <a:pPr lvl="1"/>
            <a:r>
              <a:rPr lang="en-US" dirty="0"/>
              <a:t>c. Refactoring the previous Increment</a:t>
            </a:r>
          </a:p>
          <a:p>
            <a:pPr lvl="1"/>
            <a:r>
              <a:rPr lang="en-US" dirty="0"/>
              <a:t>d. Product Backlog Refinement</a:t>
            </a:r>
          </a:p>
          <a:p>
            <a:endParaRPr lang="fr-FR"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lnSpcReduction="10000"/>
          </a:bodyPr>
          <a:lstStyle/>
          <a:p>
            <a:r>
              <a:rPr lang="en-US" b="1" dirty="0"/>
              <a:t>What happens between a Sprint Retrospective and the next Sprint Planning meeting?</a:t>
            </a:r>
          </a:p>
          <a:p>
            <a:pPr lvl="1"/>
            <a:r>
              <a:rPr lang="en-US" dirty="0"/>
              <a:t>a. Getting customer approval for the previous Increment</a:t>
            </a:r>
          </a:p>
          <a:p>
            <a:pPr lvl="1"/>
            <a:r>
              <a:rPr lang="en-US" dirty="0">
                <a:solidFill>
                  <a:srgbClr val="FF0000"/>
                </a:solidFill>
              </a:rPr>
              <a:t>b. Nothing!</a:t>
            </a:r>
          </a:p>
          <a:p>
            <a:pPr lvl="1"/>
            <a:r>
              <a:rPr lang="en-US" dirty="0"/>
              <a:t>c. Refactoring the previous Increment</a:t>
            </a:r>
          </a:p>
          <a:p>
            <a:pPr lvl="1"/>
            <a:r>
              <a:rPr lang="en-US" dirty="0"/>
              <a:t>d. Product Backlog Refinement</a:t>
            </a:r>
          </a:p>
          <a:p>
            <a:pPr lvl="1">
              <a:buNone/>
            </a:pPr>
            <a:endParaRPr lang="en-US" dirty="0"/>
          </a:p>
          <a:p>
            <a:pPr lvl="1">
              <a:buNone/>
            </a:pPr>
            <a:r>
              <a:rPr lang="en-US" dirty="0"/>
              <a:t>c. Refactoring is done during the Sprints.</a:t>
            </a:r>
            <a:br>
              <a:rPr lang="en-US" dirty="0"/>
            </a:br>
            <a:r>
              <a:rPr lang="en-US" dirty="0"/>
              <a:t>d. It's done continuously.</a:t>
            </a:r>
            <a:br>
              <a:rPr lang="en-US" dirty="0"/>
            </a:br>
            <a:r>
              <a:rPr lang="en-US" dirty="0"/>
              <a:t>Each Sprint starts immediately after the previous one; there's no space between the two.</a:t>
            </a:r>
            <a:br>
              <a:rPr lang="en-US" dirty="0"/>
            </a:br>
            <a:r>
              <a:rPr lang="en-US" dirty="0"/>
              <a:t>This is important for Scrum.org that you know this because many people add gaps between Sprints to do different things such as refinement, which is not productive.</a:t>
            </a:r>
          </a:p>
          <a:p>
            <a:endParaRPr lang="fr-FR"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357298"/>
            <a:ext cx="8229600" cy="4967302"/>
          </a:xfrm>
        </p:spPr>
        <p:txBody>
          <a:bodyPr/>
          <a:lstStyle/>
          <a:p>
            <a:r>
              <a:rPr lang="en-US" b="1" dirty="0"/>
              <a:t>Which three of the following are </a:t>
            </a:r>
            <a:r>
              <a:rPr lang="en-US" b="1" dirty="0" err="1"/>
              <a:t>timeboxed</a:t>
            </a:r>
            <a:r>
              <a:rPr lang="en-US" b="1" dirty="0"/>
              <a:t>?</a:t>
            </a:r>
          </a:p>
          <a:p>
            <a:pPr lvl="1"/>
            <a:r>
              <a:rPr lang="en-US" dirty="0"/>
              <a:t>a. Release Planning</a:t>
            </a:r>
          </a:p>
          <a:p>
            <a:pPr lvl="1"/>
            <a:r>
              <a:rPr lang="en-US" dirty="0"/>
              <a:t>b. Sprint Retrospective</a:t>
            </a:r>
          </a:p>
          <a:p>
            <a:pPr lvl="1"/>
            <a:r>
              <a:rPr lang="en-US" dirty="0"/>
              <a:t>c. Sprint Review</a:t>
            </a:r>
          </a:p>
          <a:p>
            <a:pPr lvl="1"/>
            <a:r>
              <a:rPr lang="en-US" dirty="0"/>
              <a:t>d. Sprint Zero</a:t>
            </a:r>
          </a:p>
          <a:p>
            <a:pPr lvl="1"/>
            <a:r>
              <a:rPr lang="en-US" dirty="0"/>
              <a:t>e. Release Retrospective</a:t>
            </a:r>
          </a:p>
          <a:p>
            <a:pPr lvl="1"/>
            <a:r>
              <a:rPr lang="en-US" dirty="0"/>
              <a:t>f. Sprint</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lnSpcReduction="10000"/>
          </a:bodyPr>
          <a:lstStyle/>
          <a:p>
            <a:r>
              <a:rPr lang="en-US" b="1" dirty="0"/>
              <a:t>Which three of the following are </a:t>
            </a:r>
            <a:r>
              <a:rPr lang="en-US" b="1" dirty="0" err="1"/>
              <a:t>timeboxed</a:t>
            </a:r>
            <a:r>
              <a:rPr lang="en-US" b="1" dirty="0"/>
              <a:t>?</a:t>
            </a:r>
          </a:p>
          <a:p>
            <a:pPr lvl="1"/>
            <a:r>
              <a:rPr lang="en-US" dirty="0"/>
              <a:t>a. Release Planning</a:t>
            </a:r>
          </a:p>
          <a:p>
            <a:pPr lvl="1"/>
            <a:r>
              <a:rPr lang="en-US" dirty="0">
                <a:solidFill>
                  <a:srgbClr val="FF0000"/>
                </a:solidFill>
              </a:rPr>
              <a:t>b. Sprint Retrospective</a:t>
            </a:r>
          </a:p>
          <a:p>
            <a:pPr lvl="1"/>
            <a:r>
              <a:rPr lang="en-US" dirty="0">
                <a:solidFill>
                  <a:srgbClr val="FF0000"/>
                </a:solidFill>
              </a:rPr>
              <a:t>c. Sprint Review</a:t>
            </a:r>
          </a:p>
          <a:p>
            <a:pPr lvl="1"/>
            <a:r>
              <a:rPr lang="en-US" dirty="0"/>
              <a:t>d. Sprint Zero</a:t>
            </a:r>
          </a:p>
          <a:p>
            <a:pPr lvl="1"/>
            <a:r>
              <a:rPr lang="en-US" dirty="0"/>
              <a:t>e. Release Retrospective</a:t>
            </a:r>
          </a:p>
          <a:p>
            <a:pPr lvl="1"/>
            <a:r>
              <a:rPr lang="en-US" dirty="0">
                <a:solidFill>
                  <a:srgbClr val="FF0000"/>
                </a:solidFill>
              </a:rPr>
              <a:t>f. Sprint</a:t>
            </a:r>
          </a:p>
          <a:p>
            <a:r>
              <a:rPr lang="en-US" dirty="0"/>
              <a:t>a. There's no release planning event in Scrum.</a:t>
            </a:r>
            <a:br>
              <a:rPr lang="en-US" dirty="0"/>
            </a:br>
            <a:r>
              <a:rPr lang="en-US" dirty="0"/>
              <a:t>d. There is no Sprint Zero in Scrum.</a:t>
            </a:r>
            <a:br>
              <a:rPr lang="en-US" dirty="0"/>
            </a:br>
            <a:r>
              <a:rPr lang="en-US" dirty="0"/>
              <a:t>e. There's no release Retrospective event in Scrum.</a:t>
            </a:r>
            <a:br>
              <a:rPr lang="en-US" dirty="0"/>
            </a:br>
            <a:r>
              <a:rPr lang="en-US" dirty="0"/>
              <a:t>The events (Sprint, Sprint Planning, Daily Scrum, Sprint Review, and Sprint Retrospective) are </a:t>
            </a:r>
            <a:r>
              <a:rPr lang="en-US" dirty="0" err="1"/>
              <a:t>timeboxed</a:t>
            </a:r>
            <a:r>
              <a:rPr lang="en-US" dirty="0"/>
              <a:t>.</a:t>
            </a:r>
            <a:endParaRPr lang="fr-FR"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a:lstStyle/>
          <a:p>
            <a:r>
              <a:rPr lang="en-US" b="1" dirty="0"/>
              <a:t>The developers forecast that 5 out of 12 items they have in the Sprint Backlog won't be done by the end of the Sprint. What should they do?</a:t>
            </a:r>
          </a:p>
          <a:p>
            <a:pPr lvl="1"/>
            <a:r>
              <a:rPr lang="en-US" dirty="0"/>
              <a:t>a. They will deliver as much as they can, and they learn more about how many items they can deliver in the next Sprints.</a:t>
            </a:r>
          </a:p>
          <a:p>
            <a:pPr lvl="1"/>
            <a:r>
              <a:rPr lang="en-US" dirty="0"/>
              <a:t>b. Cancel the Sprint.</a:t>
            </a:r>
          </a:p>
          <a:p>
            <a:pPr lvl="1"/>
            <a:r>
              <a:rPr lang="en-US" dirty="0"/>
              <a:t>c. Extend the duration of the Sprint, to be able to deliver everything.</a:t>
            </a:r>
          </a:p>
          <a:p>
            <a:pPr lvl="1"/>
            <a:r>
              <a:rPr lang="en-US" dirty="0"/>
              <a:t>d. The remaining items will be moved to the next Sprint Backlog.</a:t>
            </a:r>
          </a:p>
          <a:p>
            <a:endParaRPr lang="fr-FR"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70000" lnSpcReduction="20000"/>
          </a:bodyPr>
          <a:lstStyle/>
          <a:p>
            <a:r>
              <a:rPr lang="en-US" b="1" dirty="0"/>
              <a:t>The developers forecast that 5 out of 12 items they have in the Sprint Backlog won't be done by the end of the Sprint. What should they do?</a:t>
            </a:r>
          </a:p>
          <a:p>
            <a:pPr lvl="1"/>
            <a:r>
              <a:rPr lang="en-US" dirty="0">
                <a:solidFill>
                  <a:srgbClr val="FF0000"/>
                </a:solidFill>
              </a:rPr>
              <a:t>a. They will deliver as much as they can, and they learn more about how many items they can deliver in the next Sprints</a:t>
            </a:r>
            <a:r>
              <a:rPr lang="en-US" dirty="0"/>
              <a:t>.</a:t>
            </a:r>
          </a:p>
          <a:p>
            <a:pPr lvl="1"/>
            <a:r>
              <a:rPr lang="en-US" dirty="0"/>
              <a:t>b. Cancel the Sprint.</a:t>
            </a:r>
          </a:p>
          <a:p>
            <a:pPr lvl="1"/>
            <a:r>
              <a:rPr lang="en-US" dirty="0"/>
              <a:t>c. Extend the duration of the Sprint, to be able to deliver everything.</a:t>
            </a:r>
          </a:p>
          <a:p>
            <a:pPr lvl="1"/>
            <a:r>
              <a:rPr lang="en-US" dirty="0"/>
              <a:t>d. The remaining items will be moved to the next Sprint Backlog.</a:t>
            </a:r>
          </a:p>
          <a:p>
            <a:pPr lvl="1">
              <a:buNone/>
            </a:pPr>
            <a:endParaRPr lang="en-US" dirty="0"/>
          </a:p>
          <a:p>
            <a:r>
              <a:rPr lang="en-US" dirty="0"/>
              <a:t>b. Sprints are cancelled when the Sprint Goal becomes obsolete.</a:t>
            </a:r>
            <a:br>
              <a:rPr lang="en-US" dirty="0"/>
            </a:br>
            <a:endParaRPr lang="en-US" dirty="0"/>
          </a:p>
          <a:p>
            <a:r>
              <a:rPr lang="en-US" dirty="0"/>
              <a:t>c. Sprints are </a:t>
            </a:r>
            <a:r>
              <a:rPr lang="en-US" dirty="0" err="1"/>
              <a:t>timeboxed</a:t>
            </a:r>
            <a:r>
              <a:rPr lang="en-US" dirty="0"/>
              <a:t>.</a:t>
            </a:r>
            <a:br>
              <a:rPr lang="en-US" dirty="0"/>
            </a:br>
            <a:endParaRPr lang="en-US" dirty="0"/>
          </a:p>
          <a:p>
            <a:r>
              <a:rPr lang="en-US" dirty="0"/>
              <a:t>d. Unfinished items go back to the Product Backlog, and will be ordered again; not directly to the next Sprint Backlog.</a:t>
            </a:r>
            <a:br>
              <a:rPr lang="en-US" dirty="0"/>
            </a:br>
            <a:r>
              <a:rPr lang="en-US" dirty="0"/>
              <a:t>Some people think that a successful team is one that can complete all the work in the Sprint Backlog, but this is not true. To the contrary, it probably means they are too conservative in the number of items they select for the Sprint, which in turn may reduce their productivity because of the Parkinson's Law and the Student Syndrome. Nothing bad happens if some items are not done by the end of the Sprint, and no one should blame the team; the Sprint Backlog is just a rough estimate of what they can do.</a:t>
            </a:r>
            <a:endParaRPr lang="fr-FR"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643050"/>
            <a:ext cx="8229600" cy="4681550"/>
          </a:xfrm>
        </p:spPr>
        <p:txBody>
          <a:bodyPr/>
          <a:lstStyle/>
          <a:p>
            <a:r>
              <a:rPr lang="en-US" b="1" dirty="0"/>
              <a:t>When is it time to integrate the code?</a:t>
            </a:r>
          </a:p>
          <a:p>
            <a:pPr lvl="1"/>
            <a:r>
              <a:rPr lang="en-US" dirty="0"/>
              <a:t>a. At the end of the project</a:t>
            </a:r>
          </a:p>
          <a:p>
            <a:pPr lvl="1"/>
            <a:r>
              <a:rPr lang="en-US" dirty="0"/>
              <a:t>b. Frequently, during the Sprint</a:t>
            </a:r>
          </a:p>
          <a:p>
            <a:pPr lvl="1"/>
            <a:r>
              <a:rPr lang="en-US" dirty="0"/>
              <a:t>c. At the end of each Sprint</a:t>
            </a:r>
          </a:p>
          <a:p>
            <a:pPr lvl="1"/>
            <a:r>
              <a:rPr lang="en-US" dirty="0"/>
              <a:t>d. Before each release</a:t>
            </a:r>
          </a:p>
          <a:p>
            <a:endParaRPr lang="fr-FR" dirty="0"/>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lstStyle/>
          <a:p>
            <a:r>
              <a:rPr lang="en-US" b="1" dirty="0"/>
              <a:t>When is it time to integrate the code?</a:t>
            </a:r>
          </a:p>
          <a:p>
            <a:pPr lvl="1"/>
            <a:r>
              <a:rPr lang="en-US" dirty="0"/>
              <a:t>a. At the end of the project</a:t>
            </a:r>
          </a:p>
          <a:p>
            <a:pPr lvl="1"/>
            <a:r>
              <a:rPr lang="en-US" dirty="0">
                <a:solidFill>
                  <a:srgbClr val="FF0000"/>
                </a:solidFill>
              </a:rPr>
              <a:t>b. Frequently, during the Sprint</a:t>
            </a:r>
          </a:p>
          <a:p>
            <a:pPr lvl="1"/>
            <a:r>
              <a:rPr lang="en-US" dirty="0"/>
              <a:t>c. At the end of each Sprint</a:t>
            </a:r>
          </a:p>
          <a:p>
            <a:pPr lvl="1"/>
            <a:r>
              <a:rPr lang="en-US" dirty="0"/>
              <a:t>d. Before each release</a:t>
            </a:r>
          </a:p>
          <a:p>
            <a:pPr>
              <a:buNone/>
            </a:pPr>
            <a:br>
              <a:rPr lang="en-US" dirty="0"/>
            </a:br>
            <a:r>
              <a:rPr lang="en-US" dirty="0"/>
              <a:t>You can't know if the code will work properly, unless you integrate it with the rest of the code. That's why we have continuous integration in Agile, which can happen multiple times a day.</a:t>
            </a:r>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err="1"/>
              <a:t>Kanban</a:t>
            </a:r>
            <a:r>
              <a:rPr lang="fr-FR" dirty="0"/>
              <a:t> </a:t>
            </a:r>
          </a:p>
        </p:txBody>
      </p:sp>
      <p:pic>
        <p:nvPicPr>
          <p:cNvPr id="1026" name="Picture 2" descr="C:\Users\Tim\Desktop\formation\Formation Agile\Formation Agile moi\image\kanban.jpg"/>
          <p:cNvPicPr>
            <a:picLocks noChangeAspect="1" noChangeArrowheads="1"/>
          </p:cNvPicPr>
          <p:nvPr/>
        </p:nvPicPr>
        <p:blipFill>
          <a:blip r:embed="rId2"/>
          <a:srcRect/>
          <a:stretch>
            <a:fillRect/>
          </a:stretch>
        </p:blipFill>
        <p:spPr bwMode="auto">
          <a:xfrm>
            <a:off x="214282" y="1357298"/>
            <a:ext cx="8805892" cy="4623093"/>
          </a:xfrm>
          <a:prstGeom prst="rect">
            <a:avLst/>
          </a:prstGeom>
          <a:noFill/>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How often should the composition of the team change?</a:t>
            </a:r>
          </a:p>
          <a:p>
            <a:pPr lvl="1"/>
            <a:r>
              <a:rPr lang="en-US" dirty="0"/>
              <a:t>a. As needed, without a need to be concerned about changes in productivity</a:t>
            </a:r>
          </a:p>
          <a:p>
            <a:pPr lvl="1"/>
            <a:r>
              <a:rPr lang="en-US" dirty="0"/>
              <a:t>b. As needed, considering that it will have a short-term reduction in productivity</a:t>
            </a:r>
          </a:p>
          <a:p>
            <a:pPr lvl="1"/>
            <a:r>
              <a:rPr lang="en-US" dirty="0"/>
              <a:t>c. Never, because it reduces productivity</a:t>
            </a:r>
          </a:p>
          <a:p>
            <a:pPr lvl="1"/>
            <a:r>
              <a:rPr lang="en-US" dirty="0"/>
              <a:t>d. Every Sprint, to encourage creativity and openness</a:t>
            </a:r>
          </a:p>
          <a:p>
            <a:endParaRPr lang="fr-FR"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642918"/>
            <a:ext cx="8229600" cy="5681682"/>
          </a:xfrm>
        </p:spPr>
        <p:txBody>
          <a:bodyPr>
            <a:normAutofit fontScale="92500" lnSpcReduction="20000"/>
          </a:bodyPr>
          <a:lstStyle/>
          <a:p>
            <a:r>
              <a:rPr lang="en-US" b="1" dirty="0"/>
              <a:t>How often should the composition of the team change?</a:t>
            </a:r>
          </a:p>
          <a:p>
            <a:pPr lvl="1"/>
            <a:r>
              <a:rPr lang="en-US" dirty="0"/>
              <a:t>a. As needed, without a need to be concerned about changes in productivity</a:t>
            </a:r>
          </a:p>
          <a:p>
            <a:pPr lvl="1"/>
            <a:r>
              <a:rPr lang="en-US" dirty="0">
                <a:solidFill>
                  <a:srgbClr val="FF0000"/>
                </a:solidFill>
              </a:rPr>
              <a:t>b. As needed, considering that it will have a short-term reduction in productivity</a:t>
            </a:r>
          </a:p>
          <a:p>
            <a:pPr lvl="1"/>
            <a:r>
              <a:rPr lang="en-US" dirty="0"/>
              <a:t>c. Never, because it reduces productivity</a:t>
            </a:r>
          </a:p>
          <a:p>
            <a:pPr lvl="1"/>
            <a:r>
              <a:rPr lang="en-US" dirty="0"/>
              <a:t>d. Every Sprint, to encourage creativity and openness</a:t>
            </a:r>
          </a:p>
          <a:p>
            <a:pPr lvl="1">
              <a:buNone/>
            </a:pPr>
            <a:endParaRPr lang="en-US" dirty="0"/>
          </a:p>
          <a:p>
            <a:pPr>
              <a:buNone/>
            </a:pPr>
            <a:r>
              <a:rPr lang="en-US" dirty="0"/>
              <a:t>Sometimes you will see questions like this in the exam. You may know that the composition of the team should not change during the Sprint, yet, the correct choice here may imply that. Well, it is up to you to interpret it in a way that it doesn't mean such a thing!</a:t>
            </a:r>
            <a:br>
              <a:rPr lang="en-US" dirty="0"/>
            </a:br>
            <a:r>
              <a:rPr lang="en-US" dirty="0"/>
              <a:t>So, the precise statement would be "As needed, so long as it's not in the middle of the Sprint, and we consider that it may have a short-term reduction in productivity".</a:t>
            </a:r>
            <a:endParaRPr lang="fr-FR"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im\Desktop\formation\Formation Agile\Formation Agile moi\image\https_2F2Fphotos1.tf1_.fr2F6602F3702Fburger-quiz-burger-de-mort-edouard-se-trompe-prend-train-de-16h15-43a5a7-0@1x.jpg"/>
          <p:cNvPicPr>
            <a:picLocks noChangeAspect="1" noChangeArrowheads="1"/>
          </p:cNvPicPr>
          <p:nvPr/>
        </p:nvPicPr>
        <p:blipFill>
          <a:blip r:embed="rId2"/>
          <a:srcRect l="4344" r="4344"/>
          <a:stretch>
            <a:fillRect/>
          </a:stretch>
        </p:blipFill>
        <p:spPr bwMode="auto">
          <a:xfrm>
            <a:off x="0" y="-1"/>
            <a:ext cx="9144000" cy="6858001"/>
          </a:xfrm>
          <a:prstGeom prst="rect">
            <a:avLst/>
          </a:prstGeom>
          <a:noFill/>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8B82C9-5FB0-4201-9000-A769DF8C6E25}"/>
              </a:ext>
            </a:extLst>
          </p:cNvPr>
          <p:cNvSpPr>
            <a:spLocks noGrp="1"/>
          </p:cNvSpPr>
          <p:nvPr>
            <p:ph type="ctrTitle"/>
          </p:nvPr>
        </p:nvSpPr>
        <p:spPr>
          <a:xfrm>
            <a:off x="533400" y="1371600"/>
            <a:ext cx="7851648" cy="1828800"/>
          </a:xfrm>
        </p:spPr>
        <p:txBody>
          <a:bodyPr anchor="b">
            <a:normAutofit/>
          </a:bodyPr>
          <a:lstStyle/>
          <a:p>
            <a:pPr algn="l">
              <a:lnSpc>
                <a:spcPct val="90000"/>
              </a:lnSpc>
            </a:pPr>
            <a:r>
              <a:rPr lang="fr-FR" sz="4300" dirty="0"/>
              <a:t>Scrum 2020 : les modifications entre les versions de 2017 et 2020</a:t>
            </a:r>
          </a:p>
        </p:txBody>
      </p:sp>
      <p:sp>
        <p:nvSpPr>
          <p:cNvPr id="8" name="Subtitle 2">
            <a:extLst>
              <a:ext uri="{FF2B5EF4-FFF2-40B4-BE49-F238E27FC236}">
                <a16:creationId xmlns:a16="http://schemas.microsoft.com/office/drawing/2014/main" id="{69F83039-265D-43E1-991F-39A312952C25}"/>
              </a:ext>
            </a:extLst>
          </p:cNvPr>
          <p:cNvSpPr>
            <a:spLocks noGrp="1"/>
          </p:cNvSpPr>
          <p:nvPr>
            <p:ph type="subTitle" idx="1"/>
          </p:nvPr>
        </p:nvSpPr>
        <p:spPr>
          <a:xfrm>
            <a:off x="0" y="3228536"/>
            <a:ext cx="9144000" cy="3224800"/>
          </a:xfrm>
        </p:spPr>
        <p:txBody>
          <a:bodyPr>
            <a:normAutofit fontScale="92500" lnSpcReduction="10000"/>
          </a:bodyPr>
          <a:lstStyle/>
          <a:p>
            <a:pPr marL="457200" indent="-457200" algn="l">
              <a:buFont typeface="Arial" panose="020B0604020202020204" pitchFamily="34" charset="0"/>
              <a:buChar char="•"/>
            </a:pPr>
            <a:r>
              <a:rPr lang="en-US" dirty="0" err="1"/>
              <a:t>Moins</a:t>
            </a:r>
            <a:r>
              <a:rPr lang="en-US" dirty="0"/>
              <a:t> </a:t>
            </a:r>
            <a:r>
              <a:rPr lang="en-US" dirty="0" err="1"/>
              <a:t>prescriptif</a:t>
            </a:r>
            <a:r>
              <a:rPr lang="en-US" dirty="0"/>
              <a:t> </a:t>
            </a:r>
          </a:p>
          <a:p>
            <a:pPr marL="457200" indent="-457200" algn="l">
              <a:buFont typeface="Arial" panose="020B0604020202020204" pitchFamily="34" charset="0"/>
              <a:buChar char="•"/>
            </a:pPr>
            <a:r>
              <a:rPr lang="en-US" dirty="0"/>
              <a:t>Une </a:t>
            </a:r>
            <a:r>
              <a:rPr lang="en-US" dirty="0" err="1"/>
              <a:t>seule</a:t>
            </a:r>
            <a:r>
              <a:rPr lang="en-US" dirty="0"/>
              <a:t> </a:t>
            </a:r>
            <a:r>
              <a:rPr lang="en-US" dirty="0" err="1"/>
              <a:t>équipe</a:t>
            </a:r>
            <a:endParaRPr lang="en-US" dirty="0"/>
          </a:p>
          <a:p>
            <a:pPr marL="457200" indent="-457200" algn="l">
              <a:buFont typeface="Arial" panose="020B0604020202020204" pitchFamily="34" charset="0"/>
              <a:buChar char="•"/>
            </a:pPr>
            <a:r>
              <a:rPr lang="en-US" dirty="0"/>
              <a:t>Introduction de </a:t>
            </a:r>
            <a:r>
              <a:rPr lang="en-US" dirty="0" err="1"/>
              <a:t>l’objectif</a:t>
            </a:r>
            <a:r>
              <a:rPr lang="en-US" dirty="0"/>
              <a:t> de </a:t>
            </a:r>
            <a:r>
              <a:rPr lang="en-US" dirty="0" err="1"/>
              <a:t>produit</a:t>
            </a:r>
            <a:r>
              <a:rPr lang="en-US" dirty="0"/>
              <a:t> </a:t>
            </a:r>
          </a:p>
          <a:p>
            <a:pPr marL="457200" indent="-457200" algn="l">
              <a:buFont typeface="Arial" panose="020B0604020202020204" pitchFamily="34" charset="0"/>
              <a:buChar char="•"/>
            </a:pPr>
            <a:r>
              <a:rPr lang="en-US" dirty="0"/>
              <a:t>Une </a:t>
            </a:r>
            <a:r>
              <a:rPr lang="en-US" dirty="0" err="1"/>
              <a:t>sens</a:t>
            </a:r>
            <a:r>
              <a:rPr lang="en-US" dirty="0"/>
              <a:t> pour </a:t>
            </a:r>
            <a:r>
              <a:rPr lang="en-US" dirty="0" err="1"/>
              <a:t>l’objectif</a:t>
            </a:r>
            <a:r>
              <a:rPr lang="en-US" dirty="0"/>
              <a:t> de Sprint, la definition of done et </a:t>
            </a:r>
            <a:r>
              <a:rPr lang="en-US" dirty="0" err="1"/>
              <a:t>l’objectif</a:t>
            </a:r>
            <a:r>
              <a:rPr lang="en-US" dirty="0"/>
              <a:t> de </a:t>
            </a:r>
            <a:r>
              <a:rPr lang="en-US" dirty="0" err="1"/>
              <a:t>produit</a:t>
            </a:r>
            <a:r>
              <a:rPr lang="en-US" dirty="0"/>
              <a:t> </a:t>
            </a:r>
          </a:p>
          <a:p>
            <a:pPr marL="457200" indent="-457200" algn="l">
              <a:buFont typeface="Arial" panose="020B0604020202020204" pitchFamily="34" charset="0"/>
              <a:buChar char="•"/>
            </a:pPr>
            <a:r>
              <a:rPr lang="en-US" dirty="0" err="1"/>
              <a:t>Autogérée</a:t>
            </a:r>
            <a:r>
              <a:rPr lang="en-US" dirty="0"/>
              <a:t> </a:t>
            </a:r>
            <a:r>
              <a:rPr lang="en-US" dirty="0" err="1"/>
              <a:t>plutôt</a:t>
            </a:r>
            <a:r>
              <a:rPr lang="en-US" dirty="0"/>
              <a:t> </a:t>
            </a:r>
            <a:r>
              <a:rPr lang="en-US" dirty="0" err="1"/>
              <a:t>qu’auto-organisée</a:t>
            </a:r>
            <a:endParaRPr lang="en-US" dirty="0"/>
          </a:p>
          <a:p>
            <a:pPr marL="457200" indent="-457200" algn="l">
              <a:buFont typeface="Arial" panose="020B0604020202020204" pitchFamily="34" charset="0"/>
              <a:buChar char="•"/>
            </a:pPr>
            <a:r>
              <a:rPr lang="en-US" dirty="0"/>
              <a:t>Trois themes </a:t>
            </a:r>
            <a:r>
              <a:rPr lang="en-US" dirty="0" err="1"/>
              <a:t>liés</a:t>
            </a:r>
            <a:r>
              <a:rPr lang="en-US" dirty="0"/>
              <a:t> au Sprint Planning </a:t>
            </a:r>
          </a:p>
          <a:p>
            <a:pPr marL="457200" indent="-457200" algn="l">
              <a:buFont typeface="Arial" panose="020B0604020202020204" pitchFamily="34" charset="0"/>
              <a:buChar char="•"/>
            </a:pPr>
            <a:r>
              <a:rPr lang="en-US" dirty="0"/>
              <a:t>Simplification </a:t>
            </a:r>
            <a:r>
              <a:rPr lang="en-US" dirty="0" err="1"/>
              <a:t>globale</a:t>
            </a:r>
            <a:r>
              <a:rPr lang="en-US" dirty="0"/>
              <a:t> du </a:t>
            </a:r>
            <a:r>
              <a:rPr lang="en-US" dirty="0" err="1"/>
              <a:t>langage</a:t>
            </a:r>
            <a:r>
              <a:rPr lang="en-US" dirty="0"/>
              <a:t> </a:t>
            </a:r>
          </a:p>
        </p:txBody>
      </p:sp>
    </p:spTree>
    <p:extLst>
      <p:ext uri="{BB962C8B-B14F-4D97-AF65-F5344CB8AC3E}">
        <p14:creationId xmlns:p14="http://schemas.microsoft.com/office/powerpoint/2010/main" val="13622805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 moniteur, photo, écran&#10;&#10;Description générée automatiquement">
            <a:extLst>
              <a:ext uri="{FF2B5EF4-FFF2-40B4-BE49-F238E27FC236}">
                <a16:creationId xmlns:a16="http://schemas.microsoft.com/office/drawing/2014/main" id="{1606C942-B9BD-4D0F-90D5-8450A34491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 t="12288" r="1741" b="5475"/>
          <a:stretch/>
        </p:blipFill>
        <p:spPr>
          <a:xfrm>
            <a:off x="18152" y="1124744"/>
            <a:ext cx="9148991" cy="4306788"/>
          </a:xfrm>
        </p:spPr>
      </p:pic>
    </p:spTree>
    <p:extLst>
      <p:ext uri="{BB962C8B-B14F-4D97-AF65-F5344CB8AC3E}">
        <p14:creationId xmlns:p14="http://schemas.microsoft.com/office/powerpoint/2010/main" val="237977724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10;&#10;Description générée automatiquement">
            <a:extLst>
              <a:ext uri="{FF2B5EF4-FFF2-40B4-BE49-F238E27FC236}">
                <a16:creationId xmlns:a16="http://schemas.microsoft.com/office/drawing/2014/main" id="{2F676EE8-8A29-45CA-8B49-C358C478726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485" b="4852"/>
          <a:stretch/>
        </p:blipFill>
        <p:spPr>
          <a:xfrm>
            <a:off x="-18261" y="1268760"/>
            <a:ext cx="9180521" cy="4320480"/>
          </a:xfrm>
        </p:spPr>
      </p:pic>
    </p:spTree>
    <p:extLst>
      <p:ext uri="{BB962C8B-B14F-4D97-AF65-F5344CB8AC3E}">
        <p14:creationId xmlns:p14="http://schemas.microsoft.com/office/powerpoint/2010/main" val="208297320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10;&#10;Description générée automatiquement">
            <a:extLst>
              <a:ext uri="{FF2B5EF4-FFF2-40B4-BE49-F238E27FC236}">
                <a16:creationId xmlns:a16="http://schemas.microsoft.com/office/drawing/2014/main" id="{7EFFC30B-8686-4B7A-B895-996F5B020B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66" b="6911"/>
          <a:stretch/>
        </p:blipFill>
        <p:spPr>
          <a:xfrm>
            <a:off x="56219" y="1052736"/>
            <a:ext cx="9087781" cy="4192976"/>
          </a:xfrm>
        </p:spPr>
      </p:pic>
    </p:spTree>
    <p:extLst>
      <p:ext uri="{BB962C8B-B14F-4D97-AF65-F5344CB8AC3E}">
        <p14:creationId xmlns:p14="http://schemas.microsoft.com/office/powerpoint/2010/main" val="51257538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 ordinateur&#10;&#10;Description générée automatiquement">
            <a:extLst>
              <a:ext uri="{FF2B5EF4-FFF2-40B4-BE49-F238E27FC236}">
                <a16:creationId xmlns:a16="http://schemas.microsoft.com/office/drawing/2014/main" id="{6E182043-27EF-49A6-BA06-618F45C171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298" b="4773"/>
          <a:stretch/>
        </p:blipFill>
        <p:spPr>
          <a:xfrm>
            <a:off x="0" y="1340768"/>
            <a:ext cx="9154039" cy="4392488"/>
          </a:xfrm>
        </p:spPr>
      </p:pic>
    </p:spTree>
    <p:extLst>
      <p:ext uri="{BB962C8B-B14F-4D97-AF65-F5344CB8AC3E}">
        <p14:creationId xmlns:p14="http://schemas.microsoft.com/office/powerpoint/2010/main" val="23641742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 ordinateur&#10;&#10;Description générée automatiquement">
            <a:extLst>
              <a:ext uri="{FF2B5EF4-FFF2-40B4-BE49-F238E27FC236}">
                <a16:creationId xmlns:a16="http://schemas.microsoft.com/office/drawing/2014/main" id="{D6829866-1CBF-4ED4-A32D-1E6650DD34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65" r="24511" b="54485"/>
          <a:stretch/>
        </p:blipFill>
        <p:spPr>
          <a:xfrm>
            <a:off x="-7993" y="0"/>
            <a:ext cx="9150155" cy="2348880"/>
          </a:xfrm>
        </p:spPr>
      </p:pic>
      <p:pic>
        <p:nvPicPr>
          <p:cNvPr id="7" name="Image 6" descr="Une image contenant capture d’écran&#10;&#10;Description générée automatiquement">
            <a:extLst>
              <a:ext uri="{FF2B5EF4-FFF2-40B4-BE49-F238E27FC236}">
                <a16:creationId xmlns:a16="http://schemas.microsoft.com/office/drawing/2014/main" id="{E026F94E-EF7C-432B-AD28-2CB70076DDDA}"/>
              </a:ext>
            </a:extLst>
          </p:cNvPr>
          <p:cNvPicPr>
            <a:picLocks noChangeAspect="1"/>
          </p:cNvPicPr>
          <p:nvPr/>
        </p:nvPicPr>
        <p:blipFill rotWithShape="1">
          <a:blip r:embed="rId3">
            <a:extLst>
              <a:ext uri="{28A0092B-C50C-407E-A947-70E740481C1C}">
                <a14:useLocalDpi xmlns:a14="http://schemas.microsoft.com/office/drawing/2010/main" val="0"/>
              </a:ext>
            </a:extLst>
          </a:blip>
          <a:srcRect l="7476" t="12201" r="17713" b="47199"/>
          <a:stretch/>
        </p:blipFill>
        <p:spPr>
          <a:xfrm>
            <a:off x="1838" y="3140969"/>
            <a:ext cx="9142162" cy="2736304"/>
          </a:xfrm>
          <a:prstGeom prst="rect">
            <a:avLst/>
          </a:prstGeom>
        </p:spPr>
      </p:pic>
      <p:sp>
        <p:nvSpPr>
          <p:cNvPr id="8" name="ZoneTexte 7">
            <a:extLst>
              <a:ext uri="{FF2B5EF4-FFF2-40B4-BE49-F238E27FC236}">
                <a16:creationId xmlns:a16="http://schemas.microsoft.com/office/drawing/2014/main" id="{47FE2B3B-D88B-4E4C-8ED2-281597DB066B}"/>
              </a:ext>
            </a:extLst>
          </p:cNvPr>
          <p:cNvSpPr txBox="1"/>
          <p:nvPr/>
        </p:nvSpPr>
        <p:spPr>
          <a:xfrm>
            <a:off x="0" y="2348880"/>
            <a:ext cx="9142162" cy="369332"/>
          </a:xfrm>
          <a:prstGeom prst="rect">
            <a:avLst/>
          </a:prstGeom>
          <a:noFill/>
        </p:spPr>
        <p:txBody>
          <a:bodyPr wrap="square" rtlCol="0">
            <a:spAutoFit/>
          </a:bodyPr>
          <a:lstStyle/>
          <a:p>
            <a:r>
              <a:rPr lang="fr-FR" dirty="0"/>
              <a:t>_____________________________________________________________________________</a:t>
            </a:r>
          </a:p>
        </p:txBody>
      </p:sp>
      <p:sp>
        <p:nvSpPr>
          <p:cNvPr id="2" name="Rectangle 1">
            <a:extLst>
              <a:ext uri="{FF2B5EF4-FFF2-40B4-BE49-F238E27FC236}">
                <a16:creationId xmlns:a16="http://schemas.microsoft.com/office/drawing/2014/main" id="{8C2C918E-B1B5-423D-BDF6-80BEE3CF23C7}"/>
              </a:ext>
            </a:extLst>
          </p:cNvPr>
          <p:cNvSpPr/>
          <p:nvPr/>
        </p:nvSpPr>
        <p:spPr>
          <a:xfrm>
            <a:off x="7596336" y="3140968"/>
            <a:ext cx="1545826"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2094162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 ordinateur, portable, table&#10;&#10;Description générée automatiquement">
            <a:extLst>
              <a:ext uri="{FF2B5EF4-FFF2-40B4-BE49-F238E27FC236}">
                <a16:creationId xmlns:a16="http://schemas.microsoft.com/office/drawing/2014/main" id="{6762B449-2731-4307-976A-0C1938F25E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93" t="4921" b="61442"/>
          <a:stretch/>
        </p:blipFill>
        <p:spPr>
          <a:xfrm>
            <a:off x="3552" y="0"/>
            <a:ext cx="9267207" cy="1772816"/>
          </a:xfrm>
        </p:spPr>
      </p:pic>
      <p:pic>
        <p:nvPicPr>
          <p:cNvPr id="9" name="Image 8" descr="Une image contenant capture d’écran&#10;&#10;Description générée automatiquement">
            <a:extLst>
              <a:ext uri="{FF2B5EF4-FFF2-40B4-BE49-F238E27FC236}">
                <a16:creationId xmlns:a16="http://schemas.microsoft.com/office/drawing/2014/main" id="{81AD4E73-3C20-4DFE-AE4F-8EA15A5354FE}"/>
              </a:ext>
            </a:extLst>
          </p:cNvPr>
          <p:cNvPicPr>
            <a:picLocks noChangeAspect="1"/>
          </p:cNvPicPr>
          <p:nvPr/>
        </p:nvPicPr>
        <p:blipFill rotWithShape="1">
          <a:blip r:embed="rId3">
            <a:extLst>
              <a:ext uri="{28A0092B-C50C-407E-A947-70E740481C1C}">
                <a14:useLocalDpi xmlns:a14="http://schemas.microsoft.com/office/drawing/2010/main" val="0"/>
              </a:ext>
            </a:extLst>
          </a:blip>
          <a:srcRect t="4200" b="50000"/>
          <a:stretch/>
        </p:blipFill>
        <p:spPr>
          <a:xfrm>
            <a:off x="0" y="2852936"/>
            <a:ext cx="9144000" cy="2355726"/>
          </a:xfrm>
          <a:prstGeom prst="rect">
            <a:avLst/>
          </a:prstGeom>
        </p:spPr>
      </p:pic>
      <p:sp>
        <p:nvSpPr>
          <p:cNvPr id="2" name="ZoneTexte 1">
            <a:extLst>
              <a:ext uri="{FF2B5EF4-FFF2-40B4-BE49-F238E27FC236}">
                <a16:creationId xmlns:a16="http://schemas.microsoft.com/office/drawing/2014/main" id="{AF6EF5FC-7886-42D4-BA6A-B4689C40ADB8}"/>
              </a:ext>
            </a:extLst>
          </p:cNvPr>
          <p:cNvSpPr txBox="1"/>
          <p:nvPr/>
        </p:nvSpPr>
        <p:spPr>
          <a:xfrm>
            <a:off x="0" y="2996952"/>
            <a:ext cx="4499992" cy="216024"/>
          </a:xfrm>
          <a:prstGeom prst="rect">
            <a:avLst/>
          </a:prstGeom>
          <a:solidFill>
            <a:schemeClr val="bg1"/>
          </a:solidFill>
          <a:ln>
            <a:solidFill>
              <a:schemeClr val="bg1"/>
            </a:solidFill>
          </a:ln>
        </p:spPr>
        <p:txBody>
          <a:bodyPr wrap="square" rtlCol="0">
            <a:spAutoFit/>
          </a:bodyPr>
          <a:lstStyle/>
          <a:p>
            <a:endParaRPr lang="fr-FR" dirty="0"/>
          </a:p>
        </p:txBody>
      </p:sp>
      <p:sp>
        <p:nvSpPr>
          <p:cNvPr id="3" name="ZoneTexte 2">
            <a:extLst>
              <a:ext uri="{FF2B5EF4-FFF2-40B4-BE49-F238E27FC236}">
                <a16:creationId xmlns:a16="http://schemas.microsoft.com/office/drawing/2014/main" id="{4122CE34-BC69-4EE6-90B4-2C2892DAEDB5}"/>
              </a:ext>
            </a:extLst>
          </p:cNvPr>
          <p:cNvSpPr txBox="1"/>
          <p:nvPr/>
        </p:nvSpPr>
        <p:spPr>
          <a:xfrm>
            <a:off x="0" y="116632"/>
            <a:ext cx="4644008" cy="216024"/>
          </a:xfrm>
          <a:prstGeom prst="rect">
            <a:avLst/>
          </a:prstGeom>
          <a:solidFill>
            <a:schemeClr val="bg1"/>
          </a:solidFill>
          <a:ln>
            <a:solidFill>
              <a:schemeClr val="bg1"/>
            </a:solidFill>
          </a:ln>
        </p:spPr>
        <p:txBody>
          <a:bodyPr wrap="square" rtlCol="0">
            <a:spAutoFit/>
          </a:bodyPr>
          <a:lstStyle/>
          <a:p>
            <a:endParaRPr lang="fr-FR" dirty="0"/>
          </a:p>
        </p:txBody>
      </p:sp>
      <p:sp>
        <p:nvSpPr>
          <p:cNvPr id="4" name="ZoneTexte 3">
            <a:extLst>
              <a:ext uri="{FF2B5EF4-FFF2-40B4-BE49-F238E27FC236}">
                <a16:creationId xmlns:a16="http://schemas.microsoft.com/office/drawing/2014/main" id="{296E4E8C-0808-4274-809A-CB242AE58BF1}"/>
              </a:ext>
            </a:extLst>
          </p:cNvPr>
          <p:cNvSpPr txBox="1"/>
          <p:nvPr/>
        </p:nvSpPr>
        <p:spPr>
          <a:xfrm>
            <a:off x="179512" y="1988840"/>
            <a:ext cx="8856984" cy="369332"/>
          </a:xfrm>
          <a:prstGeom prst="rect">
            <a:avLst/>
          </a:prstGeom>
          <a:noFill/>
        </p:spPr>
        <p:txBody>
          <a:bodyPr wrap="square" rtlCol="0">
            <a:spAutoFit/>
          </a:bodyPr>
          <a:lstStyle/>
          <a:p>
            <a:r>
              <a:rPr lang="fr-FR" dirty="0"/>
              <a:t>___________________________________________________________________________</a:t>
            </a:r>
          </a:p>
        </p:txBody>
      </p:sp>
    </p:spTree>
    <p:extLst>
      <p:ext uri="{BB962C8B-B14F-4D97-AF65-F5344CB8AC3E}">
        <p14:creationId xmlns:p14="http://schemas.microsoft.com/office/powerpoint/2010/main" val="160381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400" dirty="0"/>
              <a:t>Le </a:t>
            </a:r>
            <a:r>
              <a:rPr lang="fr-FR" sz="4400" dirty="0" err="1"/>
              <a:t>DevOps</a:t>
            </a:r>
            <a:r>
              <a:rPr lang="fr-FR" sz="4400" dirty="0"/>
              <a:t> : une évolution naturelle </a:t>
            </a:r>
          </a:p>
        </p:txBody>
      </p:sp>
      <p:sp>
        <p:nvSpPr>
          <p:cNvPr id="3" name="Espace réservé du contenu 2"/>
          <p:cNvSpPr>
            <a:spLocks noGrp="1"/>
          </p:cNvSpPr>
          <p:nvPr>
            <p:ph idx="1"/>
          </p:nvPr>
        </p:nvSpPr>
        <p:spPr/>
        <p:txBody>
          <a:bodyPr/>
          <a:lstStyle/>
          <a:p>
            <a:pPr>
              <a:buNone/>
            </a:pPr>
            <a:r>
              <a:rPr lang="fr-FR" dirty="0" err="1"/>
              <a:t>Dev</a:t>
            </a:r>
            <a:r>
              <a:rPr lang="fr-FR" dirty="0"/>
              <a:t>+</a:t>
            </a:r>
            <a:r>
              <a:rPr lang="fr-FR" dirty="0" err="1"/>
              <a:t>Ops</a:t>
            </a:r>
            <a:r>
              <a:rPr lang="fr-FR" dirty="0"/>
              <a:t> = </a:t>
            </a:r>
            <a:r>
              <a:rPr lang="fr-FR" dirty="0" err="1"/>
              <a:t>DevOps</a:t>
            </a:r>
            <a:endParaRPr lang="fr-FR" dirty="0"/>
          </a:p>
          <a:p>
            <a:pPr>
              <a:buNone/>
            </a:pPr>
            <a:r>
              <a:rPr lang="fr-FR" dirty="0"/>
              <a:t>La synergie entre les développeurs et l’exploitation. </a:t>
            </a:r>
          </a:p>
          <a:p>
            <a:pPr>
              <a:buNone/>
            </a:pPr>
            <a:r>
              <a:rPr lang="fr-FR" dirty="0"/>
              <a:t>Une seule équipe pour un seul objectif </a:t>
            </a:r>
          </a:p>
          <a:p>
            <a:pPr>
              <a:buNone/>
            </a:pPr>
            <a:endParaRPr lang="fr-FR" dirty="0"/>
          </a:p>
        </p:txBody>
      </p:sp>
      <p:pic>
        <p:nvPicPr>
          <p:cNvPr id="15363" name="Picture 3" descr="C:\Users\Tim\Desktop\formation agile\Formation Agile moi\image\Syloe-Schema-Pipeline-Devops.png"/>
          <p:cNvPicPr>
            <a:picLocks noChangeAspect="1" noChangeArrowheads="1"/>
          </p:cNvPicPr>
          <p:nvPr/>
        </p:nvPicPr>
        <p:blipFill>
          <a:blip r:embed="rId2"/>
          <a:srcRect/>
          <a:stretch>
            <a:fillRect/>
          </a:stretch>
        </p:blipFill>
        <p:spPr bwMode="auto">
          <a:xfrm>
            <a:off x="1857356" y="3357562"/>
            <a:ext cx="5143500" cy="2952750"/>
          </a:xfrm>
          <a:prstGeom prst="rect">
            <a:avLst/>
          </a:prstGeom>
          <a:noFill/>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Ceci n’est pas un dictionnaire </a:t>
            </a:r>
          </a:p>
        </p:txBody>
      </p:sp>
      <p:sp>
        <p:nvSpPr>
          <p:cNvPr id="3" name="Espace réservé du contenu 2"/>
          <p:cNvSpPr>
            <a:spLocks noGrp="1"/>
          </p:cNvSpPr>
          <p:nvPr>
            <p:ph idx="1"/>
          </p:nvPr>
        </p:nvSpPr>
        <p:spPr>
          <a:xfrm>
            <a:off x="428596" y="1500174"/>
            <a:ext cx="8229600" cy="5097178"/>
          </a:xfrm>
        </p:spPr>
        <p:txBody>
          <a:bodyPr>
            <a:normAutofit fontScale="70000" lnSpcReduction="20000"/>
          </a:bodyPr>
          <a:lstStyle/>
          <a:p>
            <a:r>
              <a:rPr lang="en-US" dirty="0"/>
              <a:t>Mandatory/required = </a:t>
            </a:r>
            <a:r>
              <a:rPr lang="en-US" dirty="0" err="1"/>
              <a:t>obligatoire</a:t>
            </a:r>
            <a:r>
              <a:rPr lang="en-US" dirty="0"/>
              <a:t> </a:t>
            </a:r>
          </a:p>
          <a:p>
            <a:r>
              <a:rPr lang="en-US" dirty="0"/>
              <a:t>Allowed : </a:t>
            </a:r>
            <a:r>
              <a:rPr lang="en-US" dirty="0" err="1"/>
              <a:t>Autorisé</a:t>
            </a:r>
            <a:r>
              <a:rPr lang="en-US" dirty="0"/>
              <a:t> </a:t>
            </a:r>
          </a:p>
          <a:p>
            <a:r>
              <a:rPr lang="en-US" dirty="0"/>
              <a:t>formal meeting </a:t>
            </a:r>
            <a:r>
              <a:rPr lang="en-US" b="1" dirty="0"/>
              <a:t>: </a:t>
            </a:r>
            <a:r>
              <a:rPr lang="en-US" dirty="0"/>
              <a:t>a meeting where people approve something and exchange signatures</a:t>
            </a:r>
          </a:p>
          <a:p>
            <a:r>
              <a:rPr lang="fr-FR" dirty="0"/>
              <a:t>Release : version/livrable du projet </a:t>
            </a:r>
          </a:p>
          <a:p>
            <a:r>
              <a:rPr lang="fr-FR" dirty="0"/>
              <a:t>To </a:t>
            </a:r>
            <a:r>
              <a:rPr lang="fr-FR" dirty="0" err="1"/>
              <a:t>forecast</a:t>
            </a:r>
            <a:r>
              <a:rPr lang="fr-FR" dirty="0"/>
              <a:t> : prévoir</a:t>
            </a:r>
          </a:p>
          <a:p>
            <a:r>
              <a:rPr lang="fr-FR" dirty="0"/>
              <a:t>Pace : Rythme </a:t>
            </a:r>
          </a:p>
          <a:p>
            <a:r>
              <a:rPr lang="fr-FR" dirty="0" err="1"/>
              <a:t>Participate</a:t>
            </a:r>
            <a:r>
              <a:rPr lang="fr-FR" dirty="0"/>
              <a:t> = talk </a:t>
            </a:r>
          </a:p>
          <a:p>
            <a:r>
              <a:rPr lang="fr-FR" dirty="0"/>
              <a:t>Attend : Assister, regarder</a:t>
            </a:r>
          </a:p>
          <a:p>
            <a:r>
              <a:rPr lang="fr-FR" dirty="0" err="1"/>
              <a:t>Timeboxed</a:t>
            </a:r>
            <a:r>
              <a:rPr lang="fr-FR" dirty="0"/>
              <a:t> : limité dans le temps</a:t>
            </a:r>
          </a:p>
          <a:p>
            <a:r>
              <a:rPr lang="fr-FR" dirty="0"/>
              <a:t>PMO : </a:t>
            </a:r>
            <a:r>
              <a:rPr lang="fr-FR" dirty="0" err="1"/>
              <a:t>project</a:t>
            </a:r>
            <a:r>
              <a:rPr lang="fr-FR" dirty="0"/>
              <a:t> manager office</a:t>
            </a:r>
          </a:p>
          <a:p>
            <a:r>
              <a:rPr lang="fr-FR" dirty="0" err="1"/>
              <a:t>Empediment</a:t>
            </a:r>
            <a:r>
              <a:rPr lang="fr-FR" dirty="0"/>
              <a:t> : Obstacle </a:t>
            </a:r>
          </a:p>
          <a:p>
            <a:r>
              <a:rPr lang="fr-FR" dirty="0" err="1"/>
              <a:t>Should</a:t>
            </a:r>
            <a:r>
              <a:rPr lang="fr-FR" dirty="0"/>
              <a:t> : devrait </a:t>
            </a:r>
          </a:p>
          <a:p>
            <a:r>
              <a:rPr lang="fr-FR" dirty="0"/>
              <a:t>Can /</a:t>
            </a:r>
            <a:r>
              <a:rPr lang="fr-FR" dirty="0" err="1"/>
              <a:t>Could</a:t>
            </a:r>
            <a:r>
              <a:rPr lang="fr-FR" dirty="0"/>
              <a:t> : pourrait / Peut</a:t>
            </a:r>
          </a:p>
          <a:p>
            <a:r>
              <a:rPr lang="fr-FR" dirty="0"/>
              <a:t>Must : doit / Obligation </a:t>
            </a:r>
          </a:p>
          <a:p>
            <a:r>
              <a:rPr lang="fr-FR" dirty="0"/>
              <a:t>Sole </a:t>
            </a:r>
            <a:r>
              <a:rPr lang="fr-FR" dirty="0" err="1"/>
              <a:t>Owner</a:t>
            </a:r>
            <a:r>
              <a:rPr lang="fr-FR" dirty="0"/>
              <a:t> : Le seul propriétaire </a:t>
            </a:r>
          </a:p>
          <a:p>
            <a:r>
              <a:rPr lang="fr-FR" dirty="0" err="1"/>
              <a:t>Released</a:t>
            </a:r>
            <a:r>
              <a:rPr lang="fr-FR" dirty="0"/>
              <a:t> : Livré(e)</a:t>
            </a:r>
          </a:p>
          <a:p>
            <a:r>
              <a:rPr lang="fr-FR" dirty="0" err="1"/>
              <a:t>Releasable</a:t>
            </a:r>
            <a:r>
              <a:rPr lang="fr-FR" dirty="0"/>
              <a:t> : livrable </a:t>
            </a:r>
          </a:p>
          <a:p>
            <a:endParaRPr lang="fr-FR" dirty="0"/>
          </a:p>
          <a:p>
            <a:endParaRPr lang="fr-FR"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Sources / Bibliographie </a:t>
            </a:r>
          </a:p>
        </p:txBody>
      </p:sp>
      <p:sp>
        <p:nvSpPr>
          <p:cNvPr id="3" name="Espace réservé du contenu 2"/>
          <p:cNvSpPr>
            <a:spLocks noGrp="1"/>
          </p:cNvSpPr>
          <p:nvPr>
            <p:ph idx="1"/>
          </p:nvPr>
        </p:nvSpPr>
        <p:spPr>
          <a:xfrm>
            <a:off x="457200" y="1428736"/>
            <a:ext cx="8229600" cy="4895864"/>
          </a:xfrm>
        </p:spPr>
        <p:txBody>
          <a:bodyPr>
            <a:normAutofit/>
          </a:bodyPr>
          <a:lstStyle/>
          <a:p>
            <a:r>
              <a:rPr lang="fr-FR" sz="1900" dirty="0" err="1"/>
              <a:t>Scrum</a:t>
            </a:r>
            <a:r>
              <a:rPr lang="fr-FR" sz="1900" dirty="0"/>
              <a:t> : de la théorie à la pratique : </a:t>
            </a:r>
            <a:r>
              <a:rPr lang="fr-FR" sz="1900" dirty="0" err="1"/>
              <a:t>Bassem</a:t>
            </a:r>
            <a:r>
              <a:rPr lang="fr-FR" sz="1900" dirty="0"/>
              <a:t> El Haddad</a:t>
            </a:r>
          </a:p>
          <a:p>
            <a:r>
              <a:rPr lang="fr-FR" sz="1900" dirty="0"/>
              <a:t>Conduite de projets Agile : Management alternatif dans une équipe de développement agile : Julien </a:t>
            </a:r>
            <a:r>
              <a:rPr lang="fr-FR" sz="1900" dirty="0" err="1"/>
              <a:t>Plée</a:t>
            </a:r>
            <a:endParaRPr lang="fr-FR" sz="1900" dirty="0"/>
          </a:p>
          <a:p>
            <a:r>
              <a:rPr lang="fr-FR" sz="1900" dirty="0"/>
              <a:t>Le changement Agile : Se transformer rapidement et durablement : David </a:t>
            </a:r>
            <a:r>
              <a:rPr lang="fr-FR" sz="1900" dirty="0" err="1"/>
              <a:t>Autissier</a:t>
            </a:r>
            <a:r>
              <a:rPr lang="fr-FR" sz="1900" dirty="0"/>
              <a:t> </a:t>
            </a:r>
          </a:p>
          <a:p>
            <a:r>
              <a:rPr lang="fr-FR" sz="1900" dirty="0"/>
              <a:t>La boîte à outil du chef de projet : Jérôme Maes et François </a:t>
            </a:r>
            <a:r>
              <a:rPr lang="fr-FR" sz="1900" dirty="0" err="1"/>
              <a:t>Debois</a:t>
            </a:r>
            <a:r>
              <a:rPr lang="fr-FR" sz="1900" dirty="0"/>
              <a:t> </a:t>
            </a:r>
          </a:p>
          <a:p>
            <a:pPr>
              <a:buNone/>
            </a:pPr>
            <a:r>
              <a:rPr lang="fr-FR" sz="1900" dirty="0"/>
              <a:t>En ligne :</a:t>
            </a:r>
          </a:p>
          <a:p>
            <a:r>
              <a:rPr lang="fr-FR" sz="1900" dirty="0"/>
              <a:t>scrum.org</a:t>
            </a:r>
          </a:p>
          <a:p>
            <a:r>
              <a:rPr lang="fr-FR" sz="1900" dirty="0" err="1"/>
              <a:t>Scrum</a:t>
            </a:r>
            <a:r>
              <a:rPr lang="fr-FR" sz="1900" dirty="0"/>
              <a:t> life : </a:t>
            </a:r>
            <a:r>
              <a:rPr lang="fr-FR" sz="1900" dirty="0">
                <a:hlinkClick r:id="rId2"/>
              </a:rPr>
              <a:t>https://www.youtube.com/channel/UCMCnZGIOeLVO65-LBxkkHyQ</a:t>
            </a:r>
            <a:endParaRPr lang="fr-FR" sz="1900" dirty="0"/>
          </a:p>
          <a:p>
            <a:r>
              <a:rPr lang="fr-FR" sz="1900" dirty="0"/>
              <a:t>Blog de Claude Aubry : </a:t>
            </a:r>
            <a:r>
              <a:rPr lang="fr-FR" sz="1900" dirty="0">
                <a:hlinkClick r:id="rId3"/>
              </a:rPr>
              <a:t>http://www.aubryconseil.com/</a:t>
            </a:r>
            <a:endParaRPr lang="fr-FR" sz="1900" dirty="0"/>
          </a:p>
          <a:p>
            <a:r>
              <a:rPr lang="fr-FR" sz="1900" dirty="0"/>
              <a:t>Outils Coach agile (</a:t>
            </a:r>
            <a:r>
              <a:rPr lang="fr-FR" sz="1900" dirty="0" err="1"/>
              <a:t>serious</a:t>
            </a:r>
            <a:r>
              <a:rPr lang="fr-FR" sz="1900" dirty="0"/>
              <a:t> </a:t>
            </a:r>
            <a:r>
              <a:rPr lang="fr-FR" sz="1900" dirty="0" err="1"/>
              <a:t>game</a:t>
            </a:r>
            <a:r>
              <a:rPr lang="fr-FR" sz="1900" dirty="0"/>
              <a:t>) : </a:t>
            </a:r>
            <a:r>
              <a:rPr lang="fr-FR" sz="1900" dirty="0">
                <a:hlinkClick r:id="rId4"/>
              </a:rPr>
              <a:t>https://coach-agile.com/serious-game-le-recueil/</a:t>
            </a:r>
            <a:endParaRPr lang="fr-FR" sz="1900" dirty="0"/>
          </a:p>
          <a:p>
            <a:pPr>
              <a:buNone/>
            </a:pPr>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srcRect/>
          <a:stretch>
            <a:fillRect/>
          </a:stretch>
        </p:blipFill>
        <p:spPr bwMode="auto">
          <a:xfrm>
            <a:off x="-1" y="0"/>
            <a:ext cx="9144001" cy="6143644"/>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PSM 1 : Pourquoi être certifié ? </a:t>
            </a:r>
          </a:p>
        </p:txBody>
      </p:sp>
      <p:pic>
        <p:nvPicPr>
          <p:cNvPr id="1026" name="Picture 2" descr="C:\Users\Tim\Desktop\psmi.png"/>
          <p:cNvPicPr>
            <a:picLocks noChangeAspect="1" noChangeArrowheads="1"/>
          </p:cNvPicPr>
          <p:nvPr/>
        </p:nvPicPr>
        <p:blipFill>
          <a:blip r:embed="rId2"/>
          <a:srcRect/>
          <a:stretch>
            <a:fillRect/>
          </a:stretch>
        </p:blipFill>
        <p:spPr bwMode="auto">
          <a:xfrm>
            <a:off x="2071670" y="1857364"/>
            <a:ext cx="4460893" cy="446089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La </a:t>
            </a:r>
            <a:r>
              <a:rPr lang="fr-FR" dirty="0" err="1"/>
              <a:t>galaxy</a:t>
            </a:r>
            <a:r>
              <a:rPr lang="fr-FR" dirty="0"/>
              <a:t> Agile</a:t>
            </a:r>
          </a:p>
        </p:txBody>
      </p:sp>
      <p:pic>
        <p:nvPicPr>
          <p:cNvPr id="9218" name="Picture 2"/>
          <p:cNvPicPr>
            <a:picLocks noGrp="1" noChangeAspect="1" noChangeArrowheads="1"/>
          </p:cNvPicPr>
          <p:nvPr>
            <p:ph idx="1"/>
          </p:nvPr>
        </p:nvPicPr>
        <p:blipFill>
          <a:blip r:embed="rId2"/>
          <a:srcRect/>
          <a:stretch>
            <a:fillRect/>
          </a:stretch>
        </p:blipFill>
        <p:spPr bwMode="auto">
          <a:xfrm>
            <a:off x="928663" y="1298729"/>
            <a:ext cx="6467664" cy="5025871"/>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 y="1000108"/>
            <a:ext cx="9143999" cy="5407742"/>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err="1"/>
              <a:t>Scrum</a:t>
            </a:r>
            <a:r>
              <a:rPr lang="fr-FR" dirty="0"/>
              <a:t> par </a:t>
            </a:r>
            <a:r>
              <a:rPr lang="fr-FR" dirty="0" err="1"/>
              <a:t>Scrum</a:t>
            </a:r>
            <a:r>
              <a:rPr lang="fr-FR" dirty="0"/>
              <a:t> Life </a:t>
            </a:r>
          </a:p>
        </p:txBody>
      </p:sp>
      <p:sp>
        <p:nvSpPr>
          <p:cNvPr id="3" name="Espace réservé du contenu 2"/>
          <p:cNvSpPr>
            <a:spLocks noGrp="1"/>
          </p:cNvSpPr>
          <p:nvPr>
            <p:ph idx="1"/>
          </p:nvPr>
        </p:nvSpPr>
        <p:spPr>
          <a:xfrm>
            <a:off x="457200" y="1500174"/>
            <a:ext cx="8229600" cy="4824426"/>
          </a:xfrm>
        </p:spPr>
        <p:txBody>
          <a:bodyPr/>
          <a:lstStyle/>
          <a:p>
            <a:pPr>
              <a:buNone/>
            </a:pPr>
            <a:r>
              <a:rPr lang="fr-FR" dirty="0">
                <a:hlinkClick r:id="rId2"/>
              </a:rPr>
              <a:t>https://www.youtube.com/watch?v=kZx_vrMZxGk</a:t>
            </a:r>
            <a:endParaRPr lang="fr-FR" dirty="0"/>
          </a:p>
        </p:txBody>
      </p:sp>
      <p:pic>
        <p:nvPicPr>
          <p:cNvPr id="2050" name="Picture 2" descr="C:\Users\Tim\Desktop\formation agile\Formation Agile moi\image\unnamed.jpg"/>
          <p:cNvPicPr>
            <a:picLocks noChangeAspect="1" noChangeArrowheads="1"/>
          </p:cNvPicPr>
          <p:nvPr/>
        </p:nvPicPr>
        <p:blipFill>
          <a:blip r:embed="rId3"/>
          <a:srcRect/>
          <a:stretch>
            <a:fillRect/>
          </a:stretch>
        </p:blipFill>
        <p:spPr bwMode="auto">
          <a:xfrm>
            <a:off x="1428728" y="2000240"/>
            <a:ext cx="4683138" cy="4683137"/>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Scrum, un Framework Agile </a:t>
            </a:r>
          </a:p>
        </p:txBody>
      </p:sp>
      <p:sp>
        <p:nvSpPr>
          <p:cNvPr id="3" name="Espace réservé du contenu 2"/>
          <p:cNvSpPr>
            <a:spLocks noGrp="1"/>
          </p:cNvSpPr>
          <p:nvPr>
            <p:ph idx="1"/>
          </p:nvPr>
        </p:nvSpPr>
        <p:spPr>
          <a:xfrm>
            <a:off x="457200" y="1643050"/>
            <a:ext cx="8229600" cy="4681550"/>
          </a:xfrm>
        </p:spPr>
        <p:txBody>
          <a:bodyPr>
            <a:normAutofit/>
          </a:bodyPr>
          <a:lstStyle/>
          <a:p>
            <a:r>
              <a:rPr lang="fr-FR" sz="2000" dirty="0"/>
              <a:t>Terme issu du Rugby</a:t>
            </a:r>
          </a:p>
          <a:p>
            <a:r>
              <a:rPr lang="fr-FR" sz="2000" dirty="0" err="1"/>
              <a:t>Scrum</a:t>
            </a:r>
            <a:r>
              <a:rPr lang="fr-FR" sz="2000" dirty="0"/>
              <a:t> Guide : la bible !</a:t>
            </a:r>
          </a:p>
          <a:p>
            <a:pPr>
              <a:buNone/>
            </a:pPr>
            <a:r>
              <a:rPr lang="fr-FR" sz="2000" dirty="0"/>
              <a:t>Disponible gratuitement sur </a:t>
            </a:r>
          </a:p>
          <a:p>
            <a:pPr>
              <a:buNone/>
            </a:pPr>
            <a:r>
              <a:rPr lang="fr-FR" sz="2000" dirty="0"/>
              <a:t>http://www.scrumguides.org/ </a:t>
            </a:r>
          </a:p>
          <a:p>
            <a:pPr>
              <a:buNone/>
            </a:pPr>
            <a:endParaRPr lang="fr-FR" sz="2000" dirty="0"/>
          </a:p>
          <a:p>
            <a:pPr>
              <a:buNone/>
            </a:pPr>
            <a:r>
              <a:rPr lang="fr-FR" sz="2000" dirty="0" err="1"/>
              <a:t>Scrum</a:t>
            </a:r>
            <a:r>
              <a:rPr lang="fr-FR" sz="2000" dirty="0"/>
              <a:t> n’est pas : </a:t>
            </a:r>
          </a:p>
          <a:p>
            <a:r>
              <a:rPr lang="fr-FR" sz="2000" dirty="0"/>
              <a:t>Une méthodologie</a:t>
            </a:r>
          </a:p>
          <a:p>
            <a:r>
              <a:rPr lang="fr-FR" sz="2000" dirty="0"/>
              <a:t>Une philosophie </a:t>
            </a:r>
          </a:p>
          <a:p>
            <a:r>
              <a:rPr lang="fr-FR" sz="2000" dirty="0"/>
              <a:t>Un principe </a:t>
            </a:r>
          </a:p>
          <a:p>
            <a:r>
              <a:rPr lang="fr-FR" sz="2000" dirty="0"/>
              <a:t>Une technique</a:t>
            </a:r>
          </a:p>
          <a:p>
            <a:pPr>
              <a:buNone/>
            </a:pPr>
            <a:endParaRPr lang="fr-FR" sz="2000" dirty="0"/>
          </a:p>
          <a:p>
            <a:pPr>
              <a:buNone/>
            </a:pPr>
            <a:r>
              <a:rPr lang="fr-FR" sz="2000" dirty="0" err="1"/>
              <a:t>Scrum</a:t>
            </a:r>
            <a:r>
              <a:rPr lang="fr-FR" sz="2000" dirty="0"/>
              <a:t> est un </a:t>
            </a:r>
            <a:r>
              <a:rPr lang="fr-FR" sz="2000" b="1" i="1" u="sng" dirty="0">
                <a:solidFill>
                  <a:srgbClr val="FF0000"/>
                </a:solidFill>
              </a:rPr>
              <a:t>FRAMEWORK</a:t>
            </a:r>
          </a:p>
          <a:p>
            <a:endParaRPr lang="fr-FR" dirty="0"/>
          </a:p>
        </p:txBody>
      </p:sp>
      <p:pic>
        <p:nvPicPr>
          <p:cNvPr id="16386" name="Picture 2" descr="C:\Users\Tim\Desktop\formation agile\Formation Agile moi\image\ScrumGuide2017.png"/>
          <p:cNvPicPr>
            <a:picLocks noChangeAspect="1" noChangeArrowheads="1"/>
          </p:cNvPicPr>
          <p:nvPr/>
        </p:nvPicPr>
        <p:blipFill>
          <a:blip r:embed="rId2"/>
          <a:srcRect/>
          <a:stretch>
            <a:fillRect/>
          </a:stretch>
        </p:blipFill>
        <p:spPr bwMode="auto">
          <a:xfrm>
            <a:off x="5286380" y="1928802"/>
            <a:ext cx="3327400" cy="4364037"/>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3400" y="1371600"/>
            <a:ext cx="7851648" cy="1828800"/>
          </a:xfrm>
        </p:spPr>
        <p:txBody>
          <a:bodyPr anchor="b">
            <a:normAutofit/>
          </a:bodyPr>
          <a:lstStyle/>
          <a:p>
            <a:r>
              <a:rPr lang="fr-FR" dirty="0"/>
              <a:t>Définition de </a:t>
            </a:r>
            <a:r>
              <a:rPr lang="fr-FR" dirty="0" err="1"/>
              <a:t>Scrum</a:t>
            </a:r>
            <a:r>
              <a:rPr lang="fr-FR" dirty="0"/>
              <a:t> </a:t>
            </a:r>
          </a:p>
        </p:txBody>
      </p:sp>
      <p:sp>
        <p:nvSpPr>
          <p:cNvPr id="3" name="Espace réservé du contenu 2"/>
          <p:cNvSpPr>
            <a:spLocks noGrp="1"/>
          </p:cNvSpPr>
          <p:nvPr>
            <p:ph type="subTitle" idx="1"/>
          </p:nvPr>
        </p:nvSpPr>
        <p:spPr>
          <a:xfrm>
            <a:off x="533400" y="3228536"/>
            <a:ext cx="7854696" cy="1752600"/>
          </a:xfrm>
        </p:spPr>
        <p:txBody>
          <a:bodyPr>
            <a:normAutofit/>
          </a:bodyPr>
          <a:lstStyle/>
          <a:p>
            <a:r>
              <a:rPr lang="fr-FR" sz="2400" err="1"/>
              <a:t>Scrum</a:t>
            </a:r>
            <a:r>
              <a:rPr lang="fr-FR" sz="2400"/>
              <a:t>(n) : Un cadre de travail (</a:t>
            </a:r>
            <a:r>
              <a:rPr lang="fr-FR" sz="2400" err="1"/>
              <a:t>framework</a:t>
            </a:r>
            <a:r>
              <a:rPr lang="fr-FR" sz="2400"/>
              <a:t>) au sein duquel les acteurs peuvent aborder des problèmes complexes et adaptatifs, en livrant de manière efficace et créative des produits de la plus grande valeur possible.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9BE9D0-BF11-42C3-8AF7-19A1C69DA487}"/>
              </a:ext>
            </a:extLst>
          </p:cNvPr>
          <p:cNvSpPr>
            <a:spLocks noGrp="1"/>
          </p:cNvSpPr>
          <p:nvPr>
            <p:ph type="title"/>
          </p:nvPr>
        </p:nvSpPr>
        <p:spPr>
          <a:xfrm>
            <a:off x="435496" y="179056"/>
            <a:ext cx="8229600" cy="708688"/>
          </a:xfrm>
        </p:spPr>
        <p:txBody>
          <a:bodyPr>
            <a:normAutofit fontScale="90000"/>
          </a:bodyPr>
          <a:lstStyle/>
          <a:p>
            <a:r>
              <a:rPr lang="fr-FR"/>
              <a:t>Scrum 2020 : Un framework Lean</a:t>
            </a:r>
            <a:endParaRPr lang="fr-FR" dirty="0"/>
          </a:p>
        </p:txBody>
      </p:sp>
      <p:pic>
        <p:nvPicPr>
          <p:cNvPr id="5" name="Espace réservé du contenu 4" descr="Une image contenant texte&#10;&#10;Description générée automatiquement">
            <a:extLst>
              <a:ext uri="{FF2B5EF4-FFF2-40B4-BE49-F238E27FC236}">
                <a16:creationId xmlns:a16="http://schemas.microsoft.com/office/drawing/2014/main" id="{2045E264-C219-41FE-AAB5-562579807B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52921"/>
            <a:ext cx="9144000" cy="4004671"/>
          </a:xfrm>
        </p:spPr>
      </p:pic>
    </p:spTree>
    <p:extLst>
      <p:ext uri="{BB962C8B-B14F-4D97-AF65-F5344CB8AC3E}">
        <p14:creationId xmlns:p14="http://schemas.microsoft.com/office/powerpoint/2010/main" val="2623463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10;&#10;Description générée automatiquement">
            <a:extLst>
              <a:ext uri="{FF2B5EF4-FFF2-40B4-BE49-F238E27FC236}">
                <a16:creationId xmlns:a16="http://schemas.microsoft.com/office/drawing/2014/main" id="{1D974D6A-A320-4B4A-BAA4-5ABE015899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252520" cy="6858000"/>
          </a:xfrm>
        </p:spPr>
      </p:pic>
      <p:sp>
        <p:nvSpPr>
          <p:cNvPr id="6" name="ZoneTexte 5">
            <a:extLst>
              <a:ext uri="{FF2B5EF4-FFF2-40B4-BE49-F238E27FC236}">
                <a16:creationId xmlns:a16="http://schemas.microsoft.com/office/drawing/2014/main" id="{86320E2F-C2DB-41C3-946E-514537697B33}"/>
              </a:ext>
            </a:extLst>
          </p:cNvPr>
          <p:cNvSpPr txBox="1"/>
          <p:nvPr/>
        </p:nvSpPr>
        <p:spPr>
          <a:xfrm>
            <a:off x="7119148" y="1484784"/>
            <a:ext cx="1629316" cy="276999"/>
          </a:xfrm>
          <a:prstGeom prst="rect">
            <a:avLst/>
          </a:prstGeom>
          <a:solidFill>
            <a:schemeClr val="bg1"/>
          </a:solidFill>
        </p:spPr>
        <p:txBody>
          <a:bodyPr wrap="square" rtlCol="0">
            <a:spAutoFit/>
          </a:bodyPr>
          <a:lstStyle/>
          <a:p>
            <a:r>
              <a:rPr lang="fr-FR" sz="1200" dirty="0"/>
              <a:t>Equipe Dev</a:t>
            </a:r>
          </a:p>
        </p:txBody>
      </p:sp>
      <p:sp>
        <p:nvSpPr>
          <p:cNvPr id="7" name="ZoneTexte 6">
            <a:extLst>
              <a:ext uri="{FF2B5EF4-FFF2-40B4-BE49-F238E27FC236}">
                <a16:creationId xmlns:a16="http://schemas.microsoft.com/office/drawing/2014/main" id="{F25DD0A9-2D14-4C84-8FBA-8364F5080113}"/>
              </a:ext>
            </a:extLst>
          </p:cNvPr>
          <p:cNvSpPr txBox="1"/>
          <p:nvPr/>
        </p:nvSpPr>
        <p:spPr>
          <a:xfrm>
            <a:off x="4283968" y="3789040"/>
            <a:ext cx="576064" cy="369332"/>
          </a:xfrm>
          <a:prstGeom prst="rect">
            <a:avLst/>
          </a:prstGeom>
          <a:solidFill>
            <a:schemeClr val="bg1"/>
          </a:solidFill>
        </p:spPr>
        <p:txBody>
          <a:bodyPr wrap="square" rtlCol="0">
            <a:spAutoFit/>
          </a:bodyPr>
          <a:lstStyle/>
          <a:p>
            <a:endParaRPr lang="fr-FR" dirty="0"/>
          </a:p>
        </p:txBody>
      </p:sp>
    </p:spTree>
    <p:extLst>
      <p:ext uri="{BB962C8B-B14F-4D97-AF65-F5344CB8AC3E}">
        <p14:creationId xmlns:p14="http://schemas.microsoft.com/office/powerpoint/2010/main" val="1641274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Incrémental et itératif </a:t>
            </a:r>
          </a:p>
        </p:txBody>
      </p:sp>
      <p:pic>
        <p:nvPicPr>
          <p:cNvPr id="18434" name="Picture 2" descr="C:\Users\Tim\Desktop\formation agile\Formation Agile moi\image\incrémental .png"/>
          <p:cNvPicPr>
            <a:picLocks noChangeAspect="1" noChangeArrowheads="1"/>
          </p:cNvPicPr>
          <p:nvPr/>
        </p:nvPicPr>
        <p:blipFill>
          <a:blip r:embed="rId2"/>
          <a:srcRect/>
          <a:stretch>
            <a:fillRect/>
          </a:stretch>
        </p:blipFill>
        <p:spPr bwMode="auto">
          <a:xfrm>
            <a:off x="214282" y="1214422"/>
            <a:ext cx="8286808" cy="5651868"/>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normAutofit fontScale="92500" lnSpcReduction="10000"/>
          </a:bodyPr>
          <a:lstStyle/>
          <a:p>
            <a:pPr>
              <a:buNone/>
            </a:pPr>
            <a:r>
              <a:rPr lang="fr-FR" sz="5300" dirty="0" err="1">
                <a:solidFill>
                  <a:schemeClr val="tx2"/>
                </a:solidFill>
                <a:latin typeface="+mj-lt"/>
                <a:ea typeface="+mj-ea"/>
                <a:cs typeface="+mj-cs"/>
              </a:rPr>
              <a:t>Scrum</a:t>
            </a:r>
            <a:r>
              <a:rPr lang="fr-FR" sz="5300" dirty="0">
                <a:solidFill>
                  <a:schemeClr val="tx2"/>
                </a:solidFill>
                <a:latin typeface="+mj-lt"/>
                <a:ea typeface="+mj-ea"/>
                <a:cs typeface="+mj-cs"/>
              </a:rPr>
              <a:t> :Le Pilotage par la valeur </a:t>
            </a:r>
          </a:p>
          <a:p>
            <a:endParaRPr lang="fr-FR" dirty="0"/>
          </a:p>
          <a:p>
            <a:r>
              <a:rPr lang="fr-FR" dirty="0"/>
              <a:t>Le client définit son besoin et le priorise</a:t>
            </a:r>
          </a:p>
          <a:p>
            <a:pPr lvl="2">
              <a:buNone/>
            </a:pPr>
            <a:endParaRPr lang="fr-FR" dirty="0"/>
          </a:p>
          <a:p>
            <a:r>
              <a:rPr lang="fr-FR" dirty="0"/>
              <a:t>Avant chaque itération, le client et l’équipe définissent ensemble ce qui sera développé durant l’itération selon les priorités fixées</a:t>
            </a:r>
          </a:p>
          <a:p>
            <a:pPr>
              <a:buNone/>
            </a:pPr>
            <a:endParaRPr lang="fr-FR" dirty="0"/>
          </a:p>
          <a:p>
            <a:r>
              <a:rPr lang="fr-FR" dirty="0"/>
              <a:t>Le besoin et les priorités peuvent évoluer </a:t>
            </a:r>
            <a:r>
              <a:rPr lang="fr-FR" b="1" dirty="0"/>
              <a:t>entre et pendant </a:t>
            </a:r>
            <a:r>
              <a:rPr lang="fr-FR" dirty="0"/>
              <a:t>chaque itération</a:t>
            </a:r>
          </a:p>
          <a:p>
            <a:pPr>
              <a:buNone/>
            </a:pPr>
            <a:endParaRPr lang="fr-FR" dirty="0"/>
          </a:p>
          <a:p>
            <a:r>
              <a:rPr lang="fr-FR" dirty="0"/>
              <a:t>La valeur acquise du logiciel est d’autant plus importante sur les premières itérations</a:t>
            </a:r>
          </a:p>
          <a:p>
            <a:endParaRPr lang="fr-F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Tim\Desktop\formation agile\Formation Agile moi\image\Making-sense-of-MVP-.jpg"/>
          <p:cNvPicPr>
            <a:picLocks noChangeAspect="1" noChangeArrowheads="1"/>
          </p:cNvPicPr>
          <p:nvPr/>
        </p:nvPicPr>
        <p:blipFill>
          <a:blip r:embed="rId2"/>
          <a:srcRect/>
          <a:stretch>
            <a:fillRect/>
          </a:stretch>
        </p:blipFill>
        <p:spPr bwMode="auto">
          <a:xfrm>
            <a:off x="571472" y="858992"/>
            <a:ext cx="8042250" cy="542752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4348" y="785794"/>
            <a:ext cx="8229600" cy="581772"/>
          </a:xfrm>
        </p:spPr>
        <p:txBody>
          <a:bodyPr>
            <a:normAutofit fontScale="90000"/>
          </a:bodyPr>
          <a:lstStyle/>
          <a:p>
            <a:r>
              <a:rPr lang="fr-FR" dirty="0"/>
              <a:t>Professionnel </a:t>
            </a:r>
            <a:r>
              <a:rPr lang="fr-FR" dirty="0" err="1"/>
              <a:t>Scrum</a:t>
            </a:r>
            <a:r>
              <a:rPr lang="fr-FR" dirty="0"/>
              <a:t> Certifié </a:t>
            </a:r>
          </a:p>
        </p:txBody>
      </p:sp>
      <p:pic>
        <p:nvPicPr>
          <p:cNvPr id="1026" name="Picture 2" descr="C:\Users\Tim\Desktop\formation\improove\image\téléchargement.jpg"/>
          <p:cNvPicPr>
            <a:picLocks noChangeAspect="1" noChangeArrowheads="1"/>
          </p:cNvPicPr>
          <p:nvPr/>
        </p:nvPicPr>
        <p:blipFill>
          <a:blip r:embed="rId2"/>
          <a:srcRect/>
          <a:stretch>
            <a:fillRect/>
          </a:stretch>
        </p:blipFill>
        <p:spPr bwMode="auto">
          <a:xfrm>
            <a:off x="2000232" y="1500174"/>
            <a:ext cx="4929222" cy="4929222"/>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br>
              <a:rPr lang="fr-FR" dirty="0"/>
            </a:br>
            <a:br>
              <a:rPr lang="fr-FR" dirty="0"/>
            </a:br>
            <a:r>
              <a:rPr lang="fr-FR" sz="2000" dirty="0"/>
              <a:t>Selon une étude, les fonctionnalités du logiciel sont utilisées :</a:t>
            </a:r>
            <a:br>
              <a:rPr lang="fr-FR" sz="2000" dirty="0"/>
            </a:br>
            <a:endParaRPr lang="fr-FR" sz="2000" dirty="0"/>
          </a:p>
        </p:txBody>
      </p:sp>
      <p:pic>
        <p:nvPicPr>
          <p:cNvPr id="12290" name="Picture 2"/>
          <p:cNvPicPr>
            <a:picLocks noGrp="1" noChangeAspect="1" noChangeArrowheads="1"/>
          </p:cNvPicPr>
          <p:nvPr>
            <p:ph idx="1"/>
          </p:nvPr>
        </p:nvPicPr>
        <p:blipFill>
          <a:blip r:embed="rId2"/>
          <a:srcRect/>
          <a:stretch>
            <a:fillRect/>
          </a:stretch>
        </p:blipFill>
        <p:spPr bwMode="auto">
          <a:xfrm>
            <a:off x="3714744" y="1857364"/>
            <a:ext cx="4649167" cy="4389437"/>
          </a:xfrm>
          <a:prstGeom prst="rect">
            <a:avLst/>
          </a:prstGeom>
          <a:noFill/>
          <a:ln w="9525">
            <a:noFill/>
            <a:miter lim="800000"/>
            <a:headEnd/>
            <a:tailEnd/>
          </a:ln>
          <a:effectLst/>
        </p:spPr>
      </p:pic>
      <p:sp>
        <p:nvSpPr>
          <p:cNvPr id="5" name="ZoneTexte 4"/>
          <p:cNvSpPr txBox="1"/>
          <p:nvPr/>
        </p:nvSpPr>
        <p:spPr>
          <a:xfrm>
            <a:off x="714348" y="2071678"/>
            <a:ext cx="1857388" cy="2031325"/>
          </a:xfrm>
          <a:prstGeom prst="rect">
            <a:avLst/>
          </a:prstGeom>
          <a:noFill/>
        </p:spPr>
        <p:txBody>
          <a:bodyPr wrap="square" rtlCol="0">
            <a:spAutoFit/>
          </a:bodyPr>
          <a:lstStyle/>
          <a:p>
            <a:endParaRPr lang="fr-FR" dirty="0"/>
          </a:p>
          <a:p>
            <a:endParaRPr lang="fr-FR" dirty="0"/>
          </a:p>
          <a:p>
            <a:r>
              <a:rPr lang="fr-FR" dirty="0">
                <a:solidFill>
                  <a:srgbClr val="00B050"/>
                </a:solidFill>
              </a:rPr>
              <a:t>7% -Toujours</a:t>
            </a:r>
          </a:p>
          <a:p>
            <a:r>
              <a:rPr lang="fr-FR" dirty="0">
                <a:solidFill>
                  <a:schemeClr val="accent5">
                    <a:lumMod val="50000"/>
                  </a:schemeClr>
                </a:solidFill>
              </a:rPr>
              <a:t>13% -Souvent</a:t>
            </a:r>
          </a:p>
          <a:p>
            <a:r>
              <a:rPr lang="fr-FR" dirty="0">
                <a:solidFill>
                  <a:srgbClr val="FFC000"/>
                </a:solidFill>
              </a:rPr>
              <a:t>16% -Parfois</a:t>
            </a:r>
          </a:p>
          <a:p>
            <a:r>
              <a:rPr lang="fr-FR" dirty="0">
                <a:solidFill>
                  <a:srgbClr val="C00000"/>
                </a:solidFill>
              </a:rPr>
              <a:t>19% -Rarement</a:t>
            </a:r>
          </a:p>
          <a:p>
            <a:r>
              <a:rPr lang="fr-FR" dirty="0">
                <a:solidFill>
                  <a:srgbClr val="FF0000"/>
                </a:solidFill>
              </a:rPr>
              <a:t>45% -Jamais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sz="3600" dirty="0" err="1"/>
              <a:t>Serious</a:t>
            </a:r>
            <a:r>
              <a:rPr lang="fr-FR" sz="3600" dirty="0"/>
              <a:t> </a:t>
            </a:r>
            <a:r>
              <a:rPr lang="fr-FR" sz="3600" dirty="0" err="1"/>
              <a:t>game</a:t>
            </a:r>
            <a:r>
              <a:rPr lang="fr-FR" sz="3600" dirty="0"/>
              <a:t> : Perdus dans le désert</a:t>
            </a:r>
          </a:p>
        </p:txBody>
      </p:sp>
      <p:sp>
        <p:nvSpPr>
          <p:cNvPr id="3" name="Espace réservé du contenu 2"/>
          <p:cNvSpPr>
            <a:spLocks noGrp="1"/>
          </p:cNvSpPr>
          <p:nvPr>
            <p:ph idx="1"/>
          </p:nvPr>
        </p:nvSpPr>
        <p:spPr>
          <a:xfrm>
            <a:off x="457200" y="1357298"/>
            <a:ext cx="8043890" cy="4967302"/>
          </a:xfrm>
        </p:spPr>
        <p:txBody>
          <a:bodyPr>
            <a:normAutofit/>
          </a:bodyPr>
          <a:lstStyle/>
          <a:p>
            <a:pPr>
              <a:buNone/>
            </a:pPr>
            <a:r>
              <a:rPr lang="fr-FR" sz="1600" dirty="0"/>
              <a:t>Il est approximativement 10h00 du matin et nous sommes mi-août. Vous êtes dans le désert de Sonora au sud-ouest des Etats-Unis. L'avion léger bimoteur, contenant les corps du pilote et du </a:t>
            </a:r>
            <a:r>
              <a:rPr lang="fr-FR" sz="1600" dirty="0" err="1"/>
              <a:t>co-pilote</a:t>
            </a:r>
            <a:r>
              <a:rPr lang="fr-FR" sz="1600" dirty="0"/>
              <a:t>, a complètement brûlé. II reste seulement l’armature de l'avion. Par chance personne n’est blessé parmi les survivants au crash ! Le pilote n'a informé personne de votre position avant l’accident. </a:t>
            </a:r>
          </a:p>
          <a:p>
            <a:pPr>
              <a:buNone/>
            </a:pPr>
            <a:r>
              <a:rPr lang="fr-FR" sz="1600" dirty="0"/>
              <a:t>Cependant, il a indiqué avant l’impact que vous étiez a 110 KM au sud, sud-ouest d'un camp de mineurs qui est l’habitation connue la plus proche, et que vous étiez approximativement à 80 KM à l’extérieur de votre couloir aérien prévu dans le plan de vol. La zone immédiate est tout à fait plate et excepté les cactus occasionnels, elle semble être plutôt déserte. </a:t>
            </a:r>
          </a:p>
          <a:p>
            <a:pPr>
              <a:buNone/>
            </a:pPr>
            <a:r>
              <a:rPr lang="fr-FR" sz="1600" dirty="0"/>
              <a:t>Le dernier rapport météo a indiqué que la température atteindrait 41°c le jour, ce qui signifie </a:t>
            </a:r>
            <a:r>
              <a:rPr lang="fr-FR" sz="1600" dirty="0">
                <a:solidFill>
                  <a:srgbClr val="FF0000"/>
                </a:solidFill>
              </a:rPr>
              <a:t>une température au niveau du sol de 45°c</a:t>
            </a:r>
            <a:r>
              <a:rPr lang="fr-FR" sz="1600" dirty="0"/>
              <a:t>. Vous êtes habillés de vêtements légers (chemisettes, pantalons légers, chaussettes et chaussures de ville.) Chacun a un mouchoir. Collectivement, vos poches contiennent 2.83 Euros en pièces, 85 Euros en billets, un paquet de cigarettes et un stylo bille. Avant que l'avion ne brûle, votre groupe a récupéré les 15 articles énumérés sur le </a:t>
            </a:r>
            <a:r>
              <a:rPr lang="fr-FR" sz="1600" dirty="0" err="1"/>
              <a:t>slide</a:t>
            </a:r>
            <a:r>
              <a:rPr lang="fr-FR" sz="1600" dirty="0"/>
              <a:t> suivant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m\Desktop\formation\Formation Agile\Formation Agile moi\image\photos-en-iran-le-desert-le-plus-chaud-du-monde.jpg"/>
          <p:cNvPicPr>
            <a:picLocks noChangeAspect="1" noChangeArrowheads="1"/>
          </p:cNvPicPr>
          <p:nvPr/>
        </p:nvPicPr>
        <p:blipFill>
          <a:blip r:embed="rId2"/>
          <a:srcRect/>
          <a:stretch>
            <a:fillRect/>
          </a:stretch>
        </p:blipFill>
        <p:spPr bwMode="auto">
          <a:xfrm>
            <a:off x="0" y="0"/>
            <a:ext cx="9144022" cy="6858000"/>
          </a:xfrm>
          <a:prstGeom prst="rect">
            <a:avLst/>
          </a:prstGeom>
          <a:noFill/>
        </p:spPr>
      </p:pic>
      <p:sp>
        <p:nvSpPr>
          <p:cNvPr id="5" name="Rectangle 4"/>
          <p:cNvSpPr/>
          <p:nvPr/>
        </p:nvSpPr>
        <p:spPr>
          <a:xfrm>
            <a:off x="500034" y="1500174"/>
            <a:ext cx="8001056" cy="4031873"/>
          </a:xfrm>
          <a:prstGeom prst="rect">
            <a:avLst/>
          </a:prstGeom>
        </p:spPr>
        <p:txBody>
          <a:bodyPr wrap="square" numCol="2">
            <a:spAutoFit/>
          </a:bodyPr>
          <a:lstStyle/>
          <a:p>
            <a:r>
              <a:rPr lang="fr-FR" sz="1600" dirty="0"/>
              <a:t>Un miroir pour se maquiller </a:t>
            </a:r>
          </a:p>
          <a:p>
            <a:endParaRPr lang="fr-FR" sz="1600" dirty="0"/>
          </a:p>
          <a:p>
            <a:r>
              <a:rPr lang="fr-FR" sz="1600" dirty="0"/>
              <a:t>Plusieurs manteaux (pour chaque survivant) </a:t>
            </a:r>
          </a:p>
          <a:p>
            <a:endParaRPr lang="fr-FR" sz="1600" dirty="0"/>
          </a:p>
          <a:p>
            <a:r>
              <a:rPr lang="fr-FR" sz="1600" dirty="0"/>
              <a:t>½ litre d’eau par personne </a:t>
            </a:r>
          </a:p>
          <a:p>
            <a:endParaRPr lang="fr-FR" sz="1600" dirty="0"/>
          </a:p>
          <a:p>
            <a:r>
              <a:rPr lang="fr-FR" sz="1600" dirty="0"/>
              <a:t>Une lampe de poche </a:t>
            </a:r>
          </a:p>
          <a:p>
            <a:endParaRPr lang="fr-FR" sz="1600" dirty="0"/>
          </a:p>
          <a:p>
            <a:r>
              <a:rPr lang="fr-FR" sz="1600" dirty="0"/>
              <a:t>Un parachute </a:t>
            </a:r>
          </a:p>
          <a:p>
            <a:endParaRPr lang="fr-FR" sz="1600" dirty="0"/>
          </a:p>
          <a:p>
            <a:r>
              <a:rPr lang="fr-FR" sz="1600" dirty="0"/>
              <a:t>Un couteau suisse </a:t>
            </a:r>
          </a:p>
          <a:p>
            <a:endParaRPr lang="fr-FR" sz="1600" dirty="0"/>
          </a:p>
          <a:p>
            <a:r>
              <a:rPr lang="fr-FR" sz="1600" dirty="0"/>
              <a:t>Un poncho en plastique contre la pluie par personne </a:t>
            </a:r>
          </a:p>
          <a:p>
            <a:endParaRPr lang="fr-FR" sz="1600" dirty="0"/>
          </a:p>
          <a:p>
            <a:r>
              <a:rPr lang="fr-FR" sz="1600" dirty="0"/>
              <a:t>Un pistolet 45 chargé </a:t>
            </a:r>
          </a:p>
          <a:p>
            <a:endParaRPr lang="fr-FR" sz="1600" dirty="0"/>
          </a:p>
          <a:p>
            <a:r>
              <a:rPr lang="fr-FR" sz="1600" dirty="0"/>
              <a:t>Une paire de lunettes de soleil (pour chaque survivant) </a:t>
            </a:r>
          </a:p>
          <a:p>
            <a:endParaRPr lang="fr-FR" sz="1600" dirty="0"/>
          </a:p>
          <a:p>
            <a:r>
              <a:rPr lang="fr-FR" sz="1600" dirty="0"/>
              <a:t>Un kit d’urgence avec pansement </a:t>
            </a:r>
          </a:p>
          <a:p>
            <a:endParaRPr lang="fr-FR" sz="1600" dirty="0"/>
          </a:p>
          <a:p>
            <a:r>
              <a:rPr lang="fr-FR" sz="1600" dirty="0"/>
              <a:t>Une boussole </a:t>
            </a:r>
          </a:p>
          <a:p>
            <a:endParaRPr lang="fr-FR" sz="1600" dirty="0"/>
          </a:p>
          <a:p>
            <a:r>
              <a:rPr lang="fr-FR" sz="1600" dirty="0"/>
              <a:t>Une carte aérienne de la région </a:t>
            </a:r>
          </a:p>
          <a:p>
            <a:endParaRPr lang="fr-FR" sz="1600" dirty="0"/>
          </a:p>
          <a:p>
            <a:r>
              <a:rPr lang="fr-FR" sz="1600" dirty="0"/>
              <a:t>Un livre : l’encyclopédie de la vie sauvage dans le désert </a:t>
            </a:r>
          </a:p>
          <a:p>
            <a:endParaRPr lang="fr-FR" sz="1600" dirty="0"/>
          </a:p>
          <a:p>
            <a:r>
              <a:rPr lang="fr-FR" sz="1600" dirty="0"/>
              <a:t>2 bouteilles de vodka </a:t>
            </a:r>
          </a:p>
          <a:p>
            <a:endParaRPr lang="fr-FR" sz="1600" dirty="0"/>
          </a:p>
          <a:p>
            <a:r>
              <a:rPr lang="fr-FR" sz="1600" dirty="0"/>
              <a:t>Une boite de comprimés de sel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a:bodyPr>
          <a:lstStyle/>
          <a:p>
            <a:pPr>
              <a:buNone/>
            </a:pPr>
            <a:r>
              <a:rPr lang="fr-FR" sz="1800" dirty="0"/>
              <a:t>Réponse : </a:t>
            </a:r>
          </a:p>
          <a:p>
            <a:pPr>
              <a:buNone/>
            </a:pPr>
            <a:r>
              <a:rPr lang="fr-FR" sz="1800" dirty="0"/>
              <a:t>Un miroir pour se maquiller </a:t>
            </a:r>
          </a:p>
          <a:p>
            <a:pPr>
              <a:buNone/>
            </a:pPr>
            <a:r>
              <a:rPr lang="fr-FR" sz="1800" dirty="0"/>
              <a:t>Plusieurs manteaux (pour chaque survivant) </a:t>
            </a:r>
          </a:p>
          <a:p>
            <a:pPr>
              <a:buNone/>
            </a:pPr>
            <a:r>
              <a:rPr lang="fr-FR" sz="1800" dirty="0"/>
              <a:t>½ litre d’eau par personne </a:t>
            </a:r>
          </a:p>
          <a:p>
            <a:pPr>
              <a:buNone/>
            </a:pPr>
            <a:r>
              <a:rPr lang="fr-FR" sz="1800" dirty="0"/>
              <a:t>Une lampe de poche </a:t>
            </a:r>
          </a:p>
          <a:p>
            <a:pPr>
              <a:buNone/>
            </a:pPr>
            <a:r>
              <a:rPr lang="fr-FR" sz="1800" dirty="0"/>
              <a:t>Un parachute </a:t>
            </a:r>
          </a:p>
          <a:p>
            <a:pPr>
              <a:buNone/>
            </a:pPr>
            <a:r>
              <a:rPr lang="fr-FR" sz="1800" dirty="0"/>
              <a:t>Un couteau suisse </a:t>
            </a:r>
          </a:p>
          <a:p>
            <a:pPr>
              <a:buNone/>
            </a:pPr>
            <a:r>
              <a:rPr lang="fr-FR" sz="1800" dirty="0"/>
              <a:t>Un poncho en plastique contre la pluie par personne </a:t>
            </a:r>
          </a:p>
          <a:p>
            <a:pPr>
              <a:buNone/>
            </a:pPr>
            <a:r>
              <a:rPr lang="fr-FR" sz="1800" dirty="0"/>
              <a:t>Un pistolet 45 chargé </a:t>
            </a:r>
          </a:p>
          <a:p>
            <a:pPr>
              <a:buNone/>
            </a:pPr>
            <a:r>
              <a:rPr lang="fr-FR" sz="1800" dirty="0"/>
              <a:t>Une paire de lunettes de soleil (pour chaque survivant) </a:t>
            </a:r>
          </a:p>
          <a:p>
            <a:pPr>
              <a:buNone/>
            </a:pPr>
            <a:r>
              <a:rPr lang="fr-FR" sz="1800" dirty="0"/>
              <a:t>Un kit d’urgence avec pansement </a:t>
            </a:r>
          </a:p>
          <a:p>
            <a:pPr>
              <a:buNone/>
            </a:pPr>
            <a:r>
              <a:rPr lang="fr-FR" sz="1800" dirty="0"/>
              <a:t>Une boussole </a:t>
            </a:r>
          </a:p>
          <a:p>
            <a:pPr>
              <a:buNone/>
            </a:pPr>
            <a:r>
              <a:rPr lang="fr-FR" sz="1800" dirty="0"/>
              <a:t>Une carte aérienne de la région </a:t>
            </a:r>
          </a:p>
          <a:p>
            <a:pPr>
              <a:buNone/>
            </a:pPr>
            <a:r>
              <a:rPr lang="fr-FR" sz="1800" dirty="0"/>
              <a:t>Un livre : l’encyclopédie de la vie sauvage dans le désert </a:t>
            </a:r>
          </a:p>
          <a:p>
            <a:pPr>
              <a:buNone/>
            </a:pPr>
            <a:r>
              <a:rPr lang="fr-FR" sz="1800" dirty="0"/>
              <a:t>2 bouteilles de vodka </a:t>
            </a:r>
          </a:p>
          <a:p>
            <a:pPr>
              <a:buNone/>
            </a:pPr>
            <a:r>
              <a:rPr lang="fr-FR" sz="1800" dirty="0"/>
              <a:t>Une boite de comprimés de sel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2800" dirty="0"/>
              <a:t>Le manque de vision :</a:t>
            </a:r>
            <a:br>
              <a:rPr lang="fr-FR" sz="2800" dirty="0"/>
            </a:br>
            <a:r>
              <a:rPr lang="fr-FR" sz="2800" dirty="0"/>
              <a:t>Le groupe ne prend pas le temps au début de l'exercice de définir sa vision ou sa stratégie. </a:t>
            </a:r>
          </a:p>
        </p:txBody>
      </p:sp>
      <p:sp>
        <p:nvSpPr>
          <p:cNvPr id="3" name="Espace réservé du contenu 2"/>
          <p:cNvSpPr>
            <a:spLocks noGrp="1"/>
          </p:cNvSpPr>
          <p:nvPr>
            <p:ph idx="1"/>
          </p:nvPr>
        </p:nvSpPr>
        <p:spPr/>
        <p:txBody>
          <a:bodyPr>
            <a:normAutofit/>
          </a:bodyPr>
          <a:lstStyle/>
          <a:p>
            <a:r>
              <a:rPr lang="fr-FR" sz="2000" dirty="0"/>
              <a:t>Soit on reste sur place en attendant les secours (qui est la solution préconisée par les experts de la survie). Dans ce cas on donne la priorité au signalement de notre position. </a:t>
            </a:r>
          </a:p>
          <a:p>
            <a:r>
              <a:rPr lang="fr-FR" sz="2000" dirty="0"/>
              <a:t>Soit on bouge pour rejoindre une zone civilisée. Dans ce cas on donne la priorité à la mobilité et l’orientation.</a:t>
            </a:r>
          </a:p>
          <a:p>
            <a:endParaRPr lang="fr-FR" sz="2000" dirty="0"/>
          </a:p>
          <a:p>
            <a:pPr>
              <a:buNone/>
            </a:pPr>
            <a:r>
              <a:rPr lang="fr-FR" sz="2000" dirty="0"/>
              <a:t>Si on souhaite ramener ceci à la réalisation de projet, ce jeu peut permettre de mettre en évidence qu'il faut prendre le temps de </a:t>
            </a:r>
            <a:r>
              <a:rPr lang="fr-FR" sz="2000" dirty="0">
                <a:solidFill>
                  <a:srgbClr val="FF0000"/>
                </a:solidFill>
              </a:rPr>
              <a:t>partager une vision en début de projet</a:t>
            </a:r>
            <a:r>
              <a:rPr lang="fr-FR" sz="2000" dirty="0"/>
              <a:t>. Une fois que tout le monde (développeur, </a:t>
            </a:r>
            <a:r>
              <a:rPr lang="fr-FR" sz="2000" dirty="0" err="1"/>
              <a:t>product</a:t>
            </a:r>
            <a:r>
              <a:rPr lang="fr-FR" sz="2000" dirty="0"/>
              <a:t> </a:t>
            </a:r>
            <a:r>
              <a:rPr lang="fr-FR" sz="2000" dirty="0" err="1"/>
              <a:t>owner</a:t>
            </a:r>
            <a:r>
              <a:rPr lang="fr-FR" sz="2000" dirty="0"/>
              <a:t>, </a:t>
            </a:r>
            <a:r>
              <a:rPr lang="fr-FR" sz="2000" dirty="0" err="1"/>
              <a:t>scrum</a:t>
            </a:r>
            <a:r>
              <a:rPr lang="fr-FR" sz="2000" dirty="0"/>
              <a:t> master, clients, sponsor, ...) partage la même vision, le processus de décision est simplifié et plus efficace.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14338" name="Picture 2" descr="C:\Users\Tim\Desktop\formation agile\Formation Agile moi\image\r-1.jpg"/>
          <p:cNvPicPr>
            <a:picLocks noChangeAspect="1" noChangeArrowheads="1"/>
          </p:cNvPicPr>
          <p:nvPr/>
        </p:nvPicPr>
        <p:blipFill>
          <a:blip r:embed="rId2"/>
          <a:srcRect/>
          <a:stretch>
            <a:fillRect/>
          </a:stretch>
        </p:blipFill>
        <p:spPr bwMode="auto">
          <a:xfrm>
            <a:off x="-1" y="0"/>
            <a:ext cx="9116805" cy="68580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L’empirisme </a:t>
            </a:r>
          </a:p>
        </p:txBody>
      </p:sp>
      <p:sp>
        <p:nvSpPr>
          <p:cNvPr id="3" name="Espace réservé du contenu 2"/>
          <p:cNvSpPr>
            <a:spLocks noGrp="1"/>
          </p:cNvSpPr>
          <p:nvPr>
            <p:ph idx="1"/>
          </p:nvPr>
        </p:nvSpPr>
        <p:spPr/>
        <p:txBody>
          <a:bodyPr/>
          <a:lstStyle/>
          <a:p>
            <a:pPr>
              <a:buNone/>
            </a:pPr>
            <a:r>
              <a:rPr lang="fr-FR" sz="2000" dirty="0"/>
              <a:t>Pratiquer l’empirisme revient à se baser sur l’expérience acquise pour optimiser l’environnement de production et le produit final. </a:t>
            </a:r>
          </a:p>
          <a:p>
            <a:pPr>
              <a:buNone/>
            </a:pPr>
            <a:endParaRPr lang="fr-FR" sz="2000" dirty="0"/>
          </a:p>
          <a:p>
            <a:pPr>
              <a:buNone/>
            </a:pPr>
            <a:r>
              <a:rPr lang="fr-FR" sz="2000" dirty="0"/>
              <a:t>L’empirisme appliqué à </a:t>
            </a:r>
            <a:r>
              <a:rPr lang="fr-FR" sz="2000" dirty="0" err="1"/>
              <a:t>Scrum</a:t>
            </a:r>
            <a:r>
              <a:rPr lang="fr-FR" sz="2000" dirty="0"/>
              <a:t> repose sur trois piliers : </a:t>
            </a:r>
          </a:p>
          <a:p>
            <a:r>
              <a:rPr lang="fr-FR" sz="3200" b="1" u="sng" dirty="0">
                <a:solidFill>
                  <a:srgbClr val="FF0000"/>
                </a:solidFill>
              </a:rPr>
              <a:t>La transparence </a:t>
            </a:r>
          </a:p>
          <a:p>
            <a:r>
              <a:rPr lang="fr-FR" sz="3200" b="1" u="sng" dirty="0">
                <a:solidFill>
                  <a:srgbClr val="FF0000"/>
                </a:solidFill>
              </a:rPr>
              <a:t>L’inspection </a:t>
            </a:r>
          </a:p>
          <a:p>
            <a:r>
              <a:rPr lang="fr-FR" sz="3200" b="1" u="sng" dirty="0">
                <a:solidFill>
                  <a:srgbClr val="FF0000"/>
                </a:solidFill>
              </a:rPr>
              <a:t>L’adaptation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checkerboard(across)">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amond(in)">
                                      <p:cBhvr>
                                        <p:cTn id="15" dur="20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amond(in)">
                                      <p:cBhvr>
                                        <p:cTn id="20" dur="20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amond(in)">
                                      <p:cBhvr>
                                        <p:cTn id="25"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LA TRANSPARENCE</a:t>
            </a:r>
          </a:p>
        </p:txBody>
      </p:sp>
      <p:sp>
        <p:nvSpPr>
          <p:cNvPr id="3" name="Espace réservé du contenu 2"/>
          <p:cNvSpPr>
            <a:spLocks noGrp="1"/>
          </p:cNvSpPr>
          <p:nvPr>
            <p:ph idx="1"/>
          </p:nvPr>
        </p:nvSpPr>
        <p:spPr>
          <a:xfrm>
            <a:off x="457200" y="1571612"/>
            <a:ext cx="7186634" cy="4214842"/>
          </a:xfrm>
        </p:spPr>
        <p:txBody>
          <a:bodyPr>
            <a:normAutofit/>
          </a:bodyPr>
          <a:lstStyle/>
          <a:p>
            <a:r>
              <a:rPr lang="fr-FR" sz="2400" dirty="0"/>
              <a:t>Partage sans faille de l’information autour du projet. </a:t>
            </a:r>
          </a:p>
          <a:p>
            <a:r>
              <a:rPr lang="fr-FR" sz="2400" dirty="0"/>
              <a:t>Les variables les plus importantes du processus sont à disposition de tous les acteurs : </a:t>
            </a:r>
          </a:p>
          <a:p>
            <a:pPr lvl="1"/>
            <a:r>
              <a:rPr lang="fr-FR" dirty="0"/>
              <a:t>Avancement</a:t>
            </a:r>
          </a:p>
          <a:p>
            <a:pPr lvl="1"/>
            <a:r>
              <a:rPr lang="fr-FR" dirty="0"/>
              <a:t>Ressources</a:t>
            </a:r>
          </a:p>
          <a:p>
            <a:pPr lvl="1"/>
            <a:r>
              <a:rPr lang="fr-FR" dirty="0"/>
              <a:t>Risques</a:t>
            </a:r>
          </a:p>
          <a:p>
            <a:pPr lvl="1"/>
            <a:r>
              <a:rPr lang="fr-FR" dirty="0"/>
              <a:t>Planning </a:t>
            </a:r>
          </a:p>
          <a:p>
            <a:pPr lvl="1"/>
            <a:r>
              <a:rPr lang="fr-FR" dirty="0"/>
              <a:t>Coût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L’inspection</a:t>
            </a:r>
          </a:p>
        </p:txBody>
      </p:sp>
      <p:sp>
        <p:nvSpPr>
          <p:cNvPr id="3" name="Espace réservé du contenu 2"/>
          <p:cNvSpPr>
            <a:spLocks noGrp="1"/>
          </p:cNvSpPr>
          <p:nvPr>
            <p:ph idx="1"/>
          </p:nvPr>
        </p:nvSpPr>
        <p:spPr>
          <a:xfrm>
            <a:off x="457200" y="1357298"/>
            <a:ext cx="8229600" cy="4967302"/>
          </a:xfrm>
        </p:spPr>
        <p:txBody>
          <a:bodyPr/>
          <a:lstStyle/>
          <a:p>
            <a:r>
              <a:rPr lang="fr-FR"/>
              <a:t>Le second pilier prône l’inspection régulière de l’état du projet (notamment au travers d’artefacts) </a:t>
            </a:r>
          </a:p>
          <a:p>
            <a:pPr>
              <a:buNone/>
            </a:pPr>
            <a:endParaRPr lang="fr-FR"/>
          </a:p>
          <a:p>
            <a:r>
              <a:rPr lang="fr-FR"/>
              <a:t>L’objectif est de détecter rapidement les écarts entre les prévisions et la réalisation </a:t>
            </a:r>
          </a:p>
          <a:p>
            <a:pPr>
              <a:buNone/>
            </a:pPr>
            <a:endParaRPr lang="fr-FR"/>
          </a:p>
          <a:p>
            <a:r>
              <a:rPr lang="fr-FR"/>
              <a:t>Ces inspections ne doivent pas impacter la bonne marche du projet et le rythme est généralement donné par des événements imposés par Scrum </a:t>
            </a:r>
            <a:endParaRPr lang="fr-FR" dirty="0"/>
          </a:p>
        </p:txBody>
      </p:sp>
      <p:pic>
        <p:nvPicPr>
          <p:cNvPr id="20482" name="Picture 2" descr="C:\Users\Tim\Desktop\formation agile\Formation Agile moi\image\l-impression-de-timbre-d-inspection-dans-la-grunge-vieilli-le-regard-couleur-rouge-étant-inspecté-par-peu-d-hommes-d-au-dessus-29810949.jpg"/>
          <p:cNvPicPr>
            <a:picLocks noChangeAspect="1" noChangeArrowheads="1"/>
          </p:cNvPicPr>
          <p:nvPr/>
        </p:nvPicPr>
        <p:blipFill>
          <a:blip r:embed="rId2" cstate="print"/>
          <a:srcRect/>
          <a:stretch>
            <a:fillRect/>
          </a:stretch>
        </p:blipFill>
        <p:spPr bwMode="auto">
          <a:xfrm>
            <a:off x="6608760" y="5000636"/>
            <a:ext cx="2535240" cy="207715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L’adaptation </a:t>
            </a:r>
          </a:p>
        </p:txBody>
      </p:sp>
      <p:sp>
        <p:nvSpPr>
          <p:cNvPr id="3" name="Espace réservé du contenu 2"/>
          <p:cNvSpPr>
            <a:spLocks noGrp="1"/>
          </p:cNvSpPr>
          <p:nvPr>
            <p:ph idx="1"/>
          </p:nvPr>
        </p:nvSpPr>
        <p:spPr>
          <a:xfrm>
            <a:off x="457200" y="1500174"/>
            <a:ext cx="8229600" cy="4824426"/>
          </a:xfrm>
        </p:spPr>
        <p:txBody>
          <a:bodyPr>
            <a:normAutofit/>
          </a:bodyPr>
          <a:lstStyle/>
          <a:p>
            <a:r>
              <a:rPr lang="fr-FR" sz="1800" dirty="0"/>
              <a:t>Conséquence logique de l’inspection </a:t>
            </a:r>
          </a:p>
          <a:p>
            <a:pPr>
              <a:buNone/>
            </a:pPr>
            <a:endParaRPr lang="fr-FR" sz="1800" dirty="0"/>
          </a:p>
          <a:p>
            <a:r>
              <a:rPr lang="fr-FR" sz="1800" dirty="0"/>
              <a:t>Elle intervient pour limiter les risques liés aux écarts détectés. </a:t>
            </a:r>
          </a:p>
          <a:p>
            <a:pPr>
              <a:buNone/>
            </a:pPr>
            <a:endParaRPr lang="fr-FR" sz="1800" dirty="0"/>
          </a:p>
          <a:p>
            <a:r>
              <a:rPr lang="fr-FR" sz="1800" dirty="0"/>
              <a:t>Si un écart sort des limites de l’acceptable et entraîne une production jugée médiocre, des ajustements doivent être décidés. </a:t>
            </a:r>
          </a:p>
          <a:p>
            <a:pPr>
              <a:buNone/>
            </a:pPr>
            <a:endParaRPr lang="fr-FR" sz="1800" dirty="0"/>
          </a:p>
          <a:p>
            <a:r>
              <a:rPr lang="fr-FR" sz="1800" dirty="0"/>
              <a:t>But : Garder le projet sur les bons rails et réduire considérablement le risque de nouvelles dérives. </a:t>
            </a:r>
          </a:p>
          <a:p>
            <a:pPr>
              <a:buNone/>
            </a:pPr>
            <a:endParaRPr lang="fr-FR" sz="1800" dirty="0"/>
          </a:p>
          <a:p>
            <a:r>
              <a:rPr lang="fr-FR" sz="1800" dirty="0"/>
              <a:t>Assurée par les cérémonies </a:t>
            </a:r>
            <a:r>
              <a:rPr lang="fr-FR" sz="1800" dirty="0" err="1"/>
              <a:t>Scrum</a:t>
            </a:r>
            <a:r>
              <a:rPr lang="fr-FR" sz="1800" dirty="0"/>
              <a:t> : </a:t>
            </a:r>
          </a:p>
          <a:p>
            <a:pPr lvl="1"/>
            <a:r>
              <a:rPr lang="fr-FR" sz="1600" dirty="0"/>
              <a:t>Mêlée quotidienne (Daily Meeting )</a:t>
            </a:r>
          </a:p>
          <a:p>
            <a:pPr lvl="1"/>
            <a:r>
              <a:rPr lang="fr-FR" sz="1600" dirty="0"/>
              <a:t>Planification (Sprint Planning)</a:t>
            </a:r>
          </a:p>
          <a:p>
            <a:pPr lvl="1"/>
            <a:r>
              <a:rPr lang="fr-FR" sz="1600" dirty="0"/>
              <a:t>Revue (Sprint </a:t>
            </a:r>
            <a:r>
              <a:rPr lang="fr-FR" sz="1600" dirty="0" err="1"/>
              <a:t>Review</a:t>
            </a:r>
            <a:r>
              <a:rPr lang="fr-FR" sz="1600" dirty="0"/>
              <a:t>) </a:t>
            </a:r>
          </a:p>
          <a:p>
            <a:pPr lvl="1"/>
            <a:r>
              <a:rPr lang="fr-FR" sz="1600" dirty="0"/>
              <a:t>Rétrospective de sprint (Sprint Retro) </a:t>
            </a:r>
          </a:p>
        </p:txBody>
      </p:sp>
      <p:pic>
        <p:nvPicPr>
          <p:cNvPr id="21506" name="Picture 2" descr="C:\Users\Tim\Desktop\formation agile\Formation Agile moi\image\Lu-pour-vous.-Capacité-d’adaptation.jpg"/>
          <p:cNvPicPr>
            <a:picLocks noChangeAspect="1" noChangeArrowheads="1"/>
          </p:cNvPicPr>
          <p:nvPr/>
        </p:nvPicPr>
        <p:blipFill>
          <a:blip r:embed="rId2" cstate="print"/>
          <a:srcRect/>
          <a:stretch>
            <a:fillRect/>
          </a:stretch>
        </p:blipFill>
        <p:spPr bwMode="auto">
          <a:xfrm>
            <a:off x="4643438" y="4117275"/>
            <a:ext cx="4052881" cy="274072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3400" y="1371600"/>
            <a:ext cx="7851648" cy="1828800"/>
          </a:xfrm>
        </p:spPr>
        <p:txBody>
          <a:bodyPr anchor="b">
            <a:normAutofit/>
          </a:bodyPr>
          <a:lstStyle/>
          <a:p>
            <a:pPr>
              <a:lnSpc>
                <a:spcPct val="90000"/>
              </a:lnSpc>
            </a:pPr>
            <a:r>
              <a:rPr lang="fr-FR" sz="4300"/>
              <a:t>CHAPITRE 1 : DE L’APPROCHE CLASSIQUE A L’APPROCHE AGILE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Valeurs de </a:t>
            </a:r>
            <a:r>
              <a:rPr lang="fr-FR" dirty="0" err="1"/>
              <a:t>Scrum</a:t>
            </a:r>
            <a:r>
              <a:rPr lang="fr-FR" dirty="0"/>
              <a:t> </a:t>
            </a:r>
          </a:p>
        </p:txBody>
      </p:sp>
      <p:sp>
        <p:nvSpPr>
          <p:cNvPr id="3" name="Espace réservé du contenu 2"/>
          <p:cNvSpPr>
            <a:spLocks noGrp="1"/>
          </p:cNvSpPr>
          <p:nvPr>
            <p:ph idx="1"/>
          </p:nvPr>
        </p:nvSpPr>
        <p:spPr>
          <a:xfrm>
            <a:off x="457200" y="1357298"/>
            <a:ext cx="8229600" cy="4967302"/>
          </a:xfrm>
        </p:spPr>
        <p:txBody>
          <a:bodyPr>
            <a:normAutofit lnSpcReduction="10000"/>
          </a:bodyPr>
          <a:lstStyle/>
          <a:p>
            <a:r>
              <a:rPr lang="fr-FR" sz="2400" dirty="0"/>
              <a:t>5 valeurs : </a:t>
            </a:r>
          </a:p>
          <a:p>
            <a:pPr lvl="1"/>
            <a:r>
              <a:rPr lang="fr-FR" sz="3200" b="1" dirty="0"/>
              <a:t>F</a:t>
            </a:r>
            <a:r>
              <a:rPr lang="fr-FR" dirty="0"/>
              <a:t>ocus (</a:t>
            </a:r>
            <a:r>
              <a:rPr lang="en-US" dirty="0"/>
              <a:t>focus)</a:t>
            </a:r>
          </a:p>
          <a:p>
            <a:pPr lvl="1"/>
            <a:endParaRPr lang="fr-FR" dirty="0"/>
          </a:p>
          <a:p>
            <a:pPr lvl="1"/>
            <a:r>
              <a:rPr lang="fr-FR" sz="3200" b="1" dirty="0"/>
              <a:t>O</a:t>
            </a:r>
            <a:r>
              <a:rPr lang="fr-FR" dirty="0"/>
              <a:t>uverture  (</a:t>
            </a:r>
            <a:r>
              <a:rPr lang="en-US" dirty="0"/>
              <a:t>openness)</a:t>
            </a:r>
          </a:p>
          <a:p>
            <a:pPr lvl="1"/>
            <a:endParaRPr lang="fr-FR" dirty="0"/>
          </a:p>
          <a:p>
            <a:pPr lvl="1"/>
            <a:r>
              <a:rPr lang="fr-FR" sz="3200" b="1" dirty="0"/>
              <a:t>R</a:t>
            </a:r>
            <a:r>
              <a:rPr lang="fr-FR" dirty="0"/>
              <a:t>espect (</a:t>
            </a:r>
            <a:r>
              <a:rPr lang="en-US" dirty="0"/>
              <a:t>respect)</a:t>
            </a:r>
          </a:p>
          <a:p>
            <a:pPr lvl="1"/>
            <a:endParaRPr lang="fr-FR" dirty="0"/>
          </a:p>
          <a:p>
            <a:pPr lvl="1"/>
            <a:r>
              <a:rPr lang="fr-FR" sz="3200" b="1" dirty="0"/>
              <a:t>C</a:t>
            </a:r>
            <a:r>
              <a:rPr lang="fr-FR" dirty="0"/>
              <a:t>ourage (</a:t>
            </a:r>
            <a:r>
              <a:rPr lang="en-US" dirty="0"/>
              <a:t>courage)</a:t>
            </a:r>
            <a:endParaRPr lang="fr-FR" dirty="0"/>
          </a:p>
          <a:p>
            <a:pPr lvl="1"/>
            <a:endParaRPr lang="fr-FR" dirty="0"/>
          </a:p>
          <a:p>
            <a:pPr lvl="1"/>
            <a:r>
              <a:rPr lang="fr-FR" sz="3200" b="1" dirty="0"/>
              <a:t>E</a:t>
            </a:r>
            <a:r>
              <a:rPr lang="fr-FR" dirty="0"/>
              <a:t>ngagement  (</a:t>
            </a:r>
            <a:r>
              <a:rPr lang="en-US" dirty="0"/>
              <a:t>commitment)</a:t>
            </a:r>
          </a:p>
          <a:p>
            <a:pPr lvl="1">
              <a:buNone/>
            </a:pPr>
            <a:endParaRPr lang="fr-FR" dirty="0"/>
          </a:p>
          <a:p>
            <a:pPr lvl="1">
              <a:buNone/>
            </a:pPr>
            <a:endParaRPr lang="fr-FR" dirty="0"/>
          </a:p>
          <a:p>
            <a:pPr lvl="1">
              <a:buNone/>
            </a:pPr>
            <a:endParaRPr lang="fr-FR" dirty="0"/>
          </a:p>
          <a:p>
            <a:pPr lvl="1">
              <a:buNone/>
            </a:pPr>
            <a:endParaRPr lang="fr-FR" dirty="0"/>
          </a:p>
          <a:p>
            <a:pPr>
              <a:buNone/>
            </a:pPr>
            <a:endParaRPr lang="fr-F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checkerboard(across)">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La maitrise du temps </a:t>
            </a:r>
          </a:p>
        </p:txBody>
      </p:sp>
      <p:sp>
        <p:nvSpPr>
          <p:cNvPr id="3" name="Espace réservé du contenu 2"/>
          <p:cNvSpPr>
            <a:spLocks noGrp="1"/>
          </p:cNvSpPr>
          <p:nvPr>
            <p:ph idx="1"/>
          </p:nvPr>
        </p:nvSpPr>
        <p:spPr>
          <a:xfrm>
            <a:off x="457200" y="1643050"/>
            <a:ext cx="8229600" cy="4681550"/>
          </a:xfrm>
        </p:spPr>
        <p:txBody>
          <a:bodyPr>
            <a:normAutofit/>
          </a:bodyPr>
          <a:lstStyle/>
          <a:p>
            <a:r>
              <a:rPr lang="fr-FR" sz="1600" dirty="0"/>
              <a:t>Un des principes de </a:t>
            </a:r>
            <a:r>
              <a:rPr lang="fr-FR" sz="1600" dirty="0" err="1"/>
              <a:t>Scrum</a:t>
            </a:r>
            <a:r>
              <a:rPr lang="fr-FR" sz="1600" dirty="0"/>
              <a:t> est le fonctionnement en "</a:t>
            </a:r>
            <a:r>
              <a:rPr lang="fr-FR" sz="1600" b="1" dirty="0" err="1"/>
              <a:t>Timeboxing</a:t>
            </a:r>
            <a:r>
              <a:rPr lang="fr-FR" sz="1600" b="1" dirty="0"/>
              <a:t>", "Temps limité" ou "Boîte de temps"</a:t>
            </a:r>
          </a:p>
          <a:p>
            <a:pPr lvl="1"/>
            <a:r>
              <a:rPr lang="fr-FR" sz="1600" dirty="0"/>
              <a:t>Respecter la durée d’une itération choisie facilite le rythme</a:t>
            </a:r>
          </a:p>
          <a:p>
            <a:pPr>
              <a:buNone/>
            </a:pPr>
            <a:endParaRPr lang="fr-FR" sz="1600" dirty="0"/>
          </a:p>
          <a:p>
            <a:r>
              <a:rPr lang="fr-FR" sz="1600" dirty="0"/>
              <a:t>Durées typiques</a:t>
            </a:r>
          </a:p>
          <a:p>
            <a:pPr lvl="1"/>
            <a:r>
              <a:rPr lang="fr-FR" sz="1600" dirty="0"/>
              <a:t>Une itération peut durer entre </a:t>
            </a:r>
            <a:r>
              <a:rPr lang="fr-FR" sz="1600" b="1" dirty="0"/>
              <a:t>2 et 4 semaines</a:t>
            </a:r>
          </a:p>
          <a:p>
            <a:pPr lvl="1"/>
            <a:r>
              <a:rPr lang="fr-FR" sz="1600" dirty="0"/>
              <a:t>La planification d’itération dure </a:t>
            </a:r>
            <a:r>
              <a:rPr lang="fr-FR" sz="1600" b="1" dirty="0"/>
              <a:t>8 heures pour une itération de 4 semaines</a:t>
            </a:r>
          </a:p>
          <a:p>
            <a:pPr lvl="1"/>
            <a:r>
              <a:rPr lang="fr-FR" sz="1600" dirty="0"/>
              <a:t>La mêlée dure </a:t>
            </a:r>
            <a:r>
              <a:rPr lang="fr-FR" sz="1600" b="1" dirty="0"/>
              <a:t>¼ d’heure</a:t>
            </a:r>
          </a:p>
          <a:p>
            <a:pPr lvl="1"/>
            <a:r>
              <a:rPr lang="fr-FR" sz="1600" dirty="0"/>
              <a:t>La démo dure </a:t>
            </a:r>
            <a:r>
              <a:rPr lang="fr-FR" sz="1600" b="1" dirty="0"/>
              <a:t>4 heures pour une itération d’un mois</a:t>
            </a:r>
          </a:p>
          <a:p>
            <a:pPr lvl="1"/>
            <a:r>
              <a:rPr lang="fr-FR" sz="1600" dirty="0"/>
              <a:t>La rétrospective dure </a:t>
            </a:r>
            <a:r>
              <a:rPr lang="fr-FR" sz="1600" b="1" dirty="0"/>
              <a:t>3 heures pour une itération d’un mois</a:t>
            </a:r>
          </a:p>
          <a:p>
            <a:pPr lvl="1">
              <a:buNone/>
            </a:pPr>
            <a:endParaRPr lang="fr-FR" sz="1600" b="1" dirty="0"/>
          </a:p>
          <a:p>
            <a:r>
              <a:rPr lang="fr-FR" sz="1600" dirty="0"/>
              <a:t>A adapter proportionnellement pour les itérations plus courtes</a:t>
            </a:r>
          </a:p>
          <a:p>
            <a:endParaRPr lang="fr-FR" dirty="0"/>
          </a:p>
        </p:txBody>
      </p:sp>
      <p:pic>
        <p:nvPicPr>
          <p:cNvPr id="2050" name="Picture 2" descr="C:\Users\Tim\Desktop\formation agile\Formation Agile moi\image\ob_e15b22_duree-legale-travail.jpg"/>
          <p:cNvPicPr>
            <a:picLocks noChangeAspect="1" noChangeArrowheads="1"/>
          </p:cNvPicPr>
          <p:nvPr/>
        </p:nvPicPr>
        <p:blipFill>
          <a:blip r:embed="rId2"/>
          <a:srcRect/>
          <a:stretch>
            <a:fillRect/>
          </a:stretch>
        </p:blipFill>
        <p:spPr bwMode="auto">
          <a:xfrm>
            <a:off x="6643702" y="4572008"/>
            <a:ext cx="2141533" cy="1875288"/>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0352" y="1316736"/>
            <a:ext cx="7772400" cy="1362456"/>
          </a:xfrm>
        </p:spPr>
        <p:txBody>
          <a:bodyPr anchor="b">
            <a:normAutofit/>
          </a:bodyPr>
          <a:lstStyle/>
          <a:p>
            <a:r>
              <a:rPr lang="fr-FR" dirty="0"/>
              <a:t>Pour résumer, </a:t>
            </a:r>
            <a:r>
              <a:rPr lang="fr-FR" dirty="0" err="1"/>
              <a:t>Scrum</a:t>
            </a:r>
            <a:r>
              <a:rPr lang="fr-FR" dirty="0"/>
              <a:t> est :</a:t>
            </a:r>
          </a:p>
        </p:txBody>
      </p:sp>
      <p:sp>
        <p:nvSpPr>
          <p:cNvPr id="3" name="Espace réservé du contenu 2"/>
          <p:cNvSpPr>
            <a:spLocks noGrp="1"/>
          </p:cNvSpPr>
          <p:nvPr>
            <p:ph type="body" idx="1"/>
          </p:nvPr>
        </p:nvSpPr>
        <p:spPr>
          <a:xfrm>
            <a:off x="530352" y="2704664"/>
            <a:ext cx="7772400" cy="2781300"/>
          </a:xfrm>
        </p:spPr>
        <p:txBody>
          <a:bodyPr anchor="t">
            <a:normAutofit/>
          </a:bodyPr>
          <a:lstStyle/>
          <a:p>
            <a:pPr>
              <a:lnSpc>
                <a:spcPct val="90000"/>
              </a:lnSpc>
            </a:pPr>
            <a:r>
              <a:rPr lang="fr-FR" sz="2000" dirty="0"/>
              <a:t>Un objectif général : construire de manière itérative et incrémentale des morceaux applicatifs à forte valeur ajoutée </a:t>
            </a:r>
          </a:p>
          <a:p>
            <a:pPr>
              <a:lnSpc>
                <a:spcPct val="90000"/>
              </a:lnSpc>
            </a:pPr>
            <a:r>
              <a:rPr lang="fr-FR" sz="2000" dirty="0"/>
              <a:t>Un moyen : l’empirisme </a:t>
            </a:r>
          </a:p>
          <a:p>
            <a:pPr>
              <a:lnSpc>
                <a:spcPct val="90000"/>
              </a:lnSpc>
            </a:pPr>
            <a:r>
              <a:rPr lang="fr-FR" sz="2000" dirty="0"/>
              <a:t>Trois piliers </a:t>
            </a:r>
          </a:p>
          <a:p>
            <a:pPr>
              <a:lnSpc>
                <a:spcPct val="90000"/>
              </a:lnSpc>
            </a:pPr>
            <a:r>
              <a:rPr lang="fr-FR" sz="2000" dirty="0"/>
              <a:t>Cinq Valeurs fondamentales </a:t>
            </a:r>
          </a:p>
          <a:p>
            <a:pPr>
              <a:lnSpc>
                <a:spcPct val="90000"/>
              </a:lnSpc>
            </a:pPr>
            <a:r>
              <a:rPr lang="fr-FR" sz="2000" dirty="0"/>
              <a:t>Des Artefacts</a:t>
            </a:r>
          </a:p>
          <a:p>
            <a:pPr>
              <a:lnSpc>
                <a:spcPct val="90000"/>
              </a:lnSpc>
            </a:pPr>
            <a:r>
              <a:rPr lang="fr-FR" sz="2000" dirty="0"/>
              <a:t>Des acteurs</a:t>
            </a:r>
          </a:p>
          <a:p>
            <a:pPr>
              <a:lnSpc>
                <a:spcPct val="90000"/>
              </a:lnSpc>
            </a:pPr>
            <a:r>
              <a:rPr lang="fr-FR" sz="2000" dirty="0"/>
              <a:t>Des cérémonies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6227" y="690808"/>
            <a:ext cx="7772400" cy="1362456"/>
          </a:xfrm>
        </p:spPr>
        <p:txBody>
          <a:bodyPr anchor="b">
            <a:normAutofit/>
          </a:bodyPr>
          <a:lstStyle/>
          <a:p>
            <a:r>
              <a:rPr lang="fr-FR" dirty="0"/>
              <a:t>Mais </a:t>
            </a:r>
            <a:r>
              <a:rPr lang="fr-FR" dirty="0" err="1"/>
              <a:t>Scrum</a:t>
            </a:r>
            <a:r>
              <a:rPr lang="fr-FR" dirty="0"/>
              <a:t> n’est pas :</a:t>
            </a:r>
          </a:p>
        </p:txBody>
      </p:sp>
      <p:sp>
        <p:nvSpPr>
          <p:cNvPr id="3" name="Espace réservé du contenu 2"/>
          <p:cNvSpPr>
            <a:spLocks noGrp="1"/>
          </p:cNvSpPr>
          <p:nvPr>
            <p:ph type="body" idx="1"/>
          </p:nvPr>
        </p:nvSpPr>
        <p:spPr>
          <a:xfrm>
            <a:off x="530352" y="2348880"/>
            <a:ext cx="7772400" cy="4032448"/>
          </a:xfrm>
        </p:spPr>
        <p:txBody>
          <a:bodyPr anchor="t">
            <a:normAutofit lnSpcReduction="10000"/>
          </a:bodyPr>
          <a:lstStyle/>
          <a:p>
            <a:pPr>
              <a:lnSpc>
                <a:spcPct val="90000"/>
              </a:lnSpc>
            </a:pPr>
            <a:r>
              <a:rPr lang="fr-FR" sz="2000" dirty="0"/>
              <a:t>Un solution Miracle.</a:t>
            </a:r>
          </a:p>
          <a:p>
            <a:pPr lvl="1">
              <a:lnSpc>
                <a:spcPct val="90000"/>
              </a:lnSpc>
            </a:pPr>
            <a:r>
              <a:rPr lang="fr-FR" sz="2000" dirty="0">
                <a:solidFill>
                  <a:schemeClr val="tx1"/>
                </a:solidFill>
              </a:rPr>
              <a:t>Il nécessite un vrai travail de mise en place et une forte discipline.</a:t>
            </a:r>
          </a:p>
          <a:p>
            <a:pPr>
              <a:lnSpc>
                <a:spcPct val="90000"/>
              </a:lnSpc>
            </a:pPr>
            <a:endParaRPr lang="fr-FR" sz="2000" dirty="0"/>
          </a:p>
          <a:p>
            <a:pPr>
              <a:lnSpc>
                <a:spcPct val="90000"/>
              </a:lnSpc>
            </a:pPr>
            <a:r>
              <a:rPr lang="fr-FR" sz="2000" dirty="0"/>
              <a:t>Simple à optimiser.</a:t>
            </a:r>
          </a:p>
          <a:p>
            <a:pPr lvl="1">
              <a:lnSpc>
                <a:spcPct val="90000"/>
              </a:lnSpc>
            </a:pPr>
            <a:r>
              <a:rPr lang="fr-FR" sz="2000" dirty="0">
                <a:solidFill>
                  <a:schemeClr val="tx1"/>
                </a:solidFill>
              </a:rPr>
              <a:t>Un véritable stratégie est nécessaire pour créer un processus de production adapté aux équipes, au produit, au contexte client etc… </a:t>
            </a:r>
          </a:p>
          <a:p>
            <a:pPr lvl="1">
              <a:lnSpc>
                <a:spcPct val="90000"/>
              </a:lnSpc>
            </a:pPr>
            <a:endParaRPr lang="fr-FR" sz="2000" dirty="0">
              <a:solidFill>
                <a:schemeClr val="tx1"/>
              </a:solidFill>
            </a:endParaRPr>
          </a:p>
          <a:p>
            <a:pPr>
              <a:lnSpc>
                <a:spcPct val="90000"/>
              </a:lnSpc>
            </a:pPr>
            <a:r>
              <a:rPr lang="fr-FR" sz="2000" dirty="0"/>
              <a:t>Une méthode autonome :</a:t>
            </a:r>
          </a:p>
          <a:p>
            <a:pPr lvl="1">
              <a:lnSpc>
                <a:spcPct val="90000"/>
              </a:lnSpc>
            </a:pPr>
            <a:r>
              <a:rPr lang="fr-FR" sz="2000" dirty="0">
                <a:solidFill>
                  <a:schemeClr val="tx1"/>
                </a:solidFill>
              </a:rPr>
              <a:t>Cela doit se faire à partir de l’expérience de l’équipe par intégration de process et d’outils propres à l’organisation.</a:t>
            </a:r>
          </a:p>
          <a:p>
            <a:pPr lvl="1">
              <a:lnSpc>
                <a:spcPct val="90000"/>
              </a:lnSpc>
            </a:pPr>
            <a:r>
              <a:rPr lang="fr-FR" sz="2000" dirty="0">
                <a:solidFill>
                  <a:schemeClr val="tx1"/>
                </a:solidFill>
              </a:rPr>
              <a:t>Et de l’apport d’autres méthodes, démarches et cadres de travail comme Kanban, Lean, XP…</a:t>
            </a:r>
          </a:p>
          <a:p>
            <a:pPr>
              <a:lnSpc>
                <a:spcPct val="90000"/>
              </a:lnSpc>
            </a:pPr>
            <a:endParaRPr lang="fr-FR" sz="1400" dirty="0"/>
          </a:p>
          <a:p>
            <a:pPr>
              <a:lnSpc>
                <a:spcPct val="90000"/>
              </a:lnSpc>
            </a:pPr>
            <a:endParaRPr lang="fr-FR"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im\Desktop\formation\Formation Agile\Formation Agile moi\image\Diapositive2-1024x576.jpg"/>
          <p:cNvPicPr>
            <a:picLocks noChangeAspect="1" noChangeArrowheads="1"/>
          </p:cNvPicPr>
          <p:nvPr/>
        </p:nvPicPr>
        <p:blipFill>
          <a:blip r:embed="rId2"/>
          <a:srcRect l="6275" r="4798"/>
          <a:stretch>
            <a:fillRect/>
          </a:stretch>
        </p:blipFill>
        <p:spPr bwMode="auto">
          <a:xfrm>
            <a:off x="0" y="0"/>
            <a:ext cx="9147476" cy="6858000"/>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Scrum is a methodology for developing complex products.</a:t>
            </a:r>
            <a:endParaRPr lang="fr-FR" b="1" dirty="0"/>
          </a:p>
          <a:p>
            <a:pPr lvl="1"/>
            <a:r>
              <a:rPr lang="fr-FR" dirty="0"/>
              <a:t>a. TRUE</a:t>
            </a:r>
          </a:p>
          <a:p>
            <a:pPr lvl="1"/>
            <a:r>
              <a:rPr lang="fr-FR" dirty="0"/>
              <a:t>b. FALSE</a:t>
            </a:r>
          </a:p>
          <a:p>
            <a:endParaRPr lang="fr-F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a:bodyPr>
          <a:lstStyle/>
          <a:p>
            <a:r>
              <a:rPr lang="en-US" b="1" dirty="0"/>
              <a:t>Scrum is a methodology for developing complex products.</a:t>
            </a:r>
            <a:endParaRPr lang="fr-FR" b="1" dirty="0"/>
          </a:p>
          <a:p>
            <a:pPr lvl="1"/>
            <a:r>
              <a:rPr lang="fr-FR" dirty="0"/>
              <a:t>a. TRUE</a:t>
            </a:r>
          </a:p>
          <a:p>
            <a:pPr lvl="1"/>
            <a:r>
              <a:rPr lang="fr-FR" dirty="0">
                <a:solidFill>
                  <a:srgbClr val="FF0000"/>
                </a:solidFill>
              </a:rPr>
              <a:t>b. FALSE</a:t>
            </a:r>
          </a:p>
          <a:p>
            <a:pPr>
              <a:buNone/>
            </a:pPr>
            <a:endParaRPr lang="en-US" dirty="0"/>
          </a:p>
          <a:p>
            <a:r>
              <a:rPr lang="en-US" dirty="0"/>
              <a:t>Scrum is "considered" a framework, not a methodology, process, techniques, etc. It can be used to develop new products or maintain/sustain existing ones.</a:t>
            </a:r>
            <a:endParaRPr lang="fr-F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Scrum can be used for sustaining complex products.</a:t>
            </a:r>
          </a:p>
          <a:p>
            <a:r>
              <a:rPr lang="fr-FR" dirty="0"/>
              <a:t>a. TRUE</a:t>
            </a:r>
          </a:p>
          <a:p>
            <a:r>
              <a:rPr lang="fr-FR" dirty="0"/>
              <a:t>b. FALSE</a:t>
            </a:r>
          </a:p>
          <a:p>
            <a:endParaRPr lang="fr-F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lstStyle/>
          <a:p>
            <a:r>
              <a:rPr lang="en-US" b="1" dirty="0"/>
              <a:t>Scrum can be used for sustaining complex products.</a:t>
            </a:r>
          </a:p>
          <a:p>
            <a:r>
              <a:rPr lang="fr-FR" dirty="0">
                <a:solidFill>
                  <a:srgbClr val="FF0000"/>
                </a:solidFill>
              </a:rPr>
              <a:t>a. TRUE</a:t>
            </a:r>
          </a:p>
          <a:p>
            <a:r>
              <a:rPr lang="fr-FR" dirty="0"/>
              <a:t>b. FALSE</a:t>
            </a:r>
          </a:p>
          <a:p>
            <a:endParaRPr lang="fr-FR" dirty="0"/>
          </a:p>
          <a:p>
            <a:pPr>
              <a:buNone/>
            </a:pPr>
            <a:r>
              <a:rPr lang="en-US" dirty="0"/>
              <a:t>Scrum is "considered" a framework, not a methodology, process, techniques, etc. It can be used to develop new products or maintain/sustain existing ones.</a:t>
            </a:r>
            <a:endParaRPr lang="fr-F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normAutofit lnSpcReduction="10000"/>
          </a:bodyPr>
          <a:lstStyle/>
          <a:p>
            <a:r>
              <a:rPr lang="en-US" b="1" dirty="0"/>
              <a:t>Which three statements show the result of changing Scrum terminology while implementing it in the organization?</a:t>
            </a:r>
          </a:p>
          <a:p>
            <a:pPr lvl="1"/>
            <a:r>
              <a:rPr lang="en-US" dirty="0"/>
              <a:t>a. They will get better results adopting Scrum this way.</a:t>
            </a:r>
            <a:endParaRPr lang="fr-FR" dirty="0"/>
          </a:p>
          <a:p>
            <a:pPr lvl="1"/>
            <a:r>
              <a:rPr lang="en-US" dirty="0"/>
              <a:t>b. The change might not be obvious to everyone, and therefore very little change actually happens.</a:t>
            </a:r>
            <a:endParaRPr lang="fr-FR" dirty="0"/>
          </a:p>
          <a:p>
            <a:pPr lvl="1"/>
            <a:r>
              <a:rPr lang="en-US" dirty="0"/>
              <a:t>c. It's necessary to tailor Scrum to suit the project.</a:t>
            </a:r>
            <a:endParaRPr lang="fr-FR" dirty="0"/>
          </a:p>
          <a:p>
            <a:pPr lvl="1"/>
            <a:r>
              <a:rPr lang="en-US" dirty="0"/>
              <a:t>d. The change might not be obvious to everyone, and some benefits may be lost.</a:t>
            </a:r>
            <a:endParaRPr lang="fr-FR" dirty="0"/>
          </a:p>
          <a:p>
            <a:pPr lvl="1"/>
            <a:r>
              <a:rPr lang="en-US" dirty="0"/>
              <a:t>e. Management may feel less enthusiastic about the change.</a:t>
            </a:r>
            <a:endParaRPr lang="fr-FR" dirty="0"/>
          </a:p>
          <a:p>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Projet classique</a:t>
            </a:r>
          </a:p>
        </p:txBody>
      </p:sp>
      <p:pic>
        <p:nvPicPr>
          <p:cNvPr id="6146" name="Picture 2"/>
          <p:cNvPicPr>
            <a:picLocks noGrp="1" noChangeAspect="1" noChangeArrowheads="1"/>
          </p:cNvPicPr>
          <p:nvPr>
            <p:ph idx="1"/>
          </p:nvPr>
        </p:nvPicPr>
        <p:blipFill>
          <a:blip r:embed="rId2"/>
          <a:srcRect/>
          <a:stretch>
            <a:fillRect/>
          </a:stretch>
        </p:blipFill>
        <p:spPr bwMode="auto">
          <a:xfrm>
            <a:off x="1463980" y="1935163"/>
            <a:ext cx="6216039" cy="4389437"/>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92500" lnSpcReduction="20000"/>
          </a:bodyPr>
          <a:lstStyle/>
          <a:p>
            <a:r>
              <a:rPr lang="en-US" dirty="0"/>
              <a:t>a. They will get better results adopting Scrum this way.</a:t>
            </a:r>
            <a:endParaRPr lang="fr-FR" dirty="0"/>
          </a:p>
          <a:p>
            <a:r>
              <a:rPr lang="en-US" dirty="0">
                <a:solidFill>
                  <a:srgbClr val="FF0000"/>
                </a:solidFill>
              </a:rPr>
              <a:t>b. The change might not be obvious to everyone, and therefore very little change actually happens.</a:t>
            </a:r>
            <a:endParaRPr lang="fr-FR" dirty="0">
              <a:solidFill>
                <a:srgbClr val="FF0000"/>
              </a:solidFill>
            </a:endParaRPr>
          </a:p>
          <a:p>
            <a:r>
              <a:rPr lang="en-US" dirty="0"/>
              <a:t>c. It's necessary to tailor Scrum to suit the project.</a:t>
            </a:r>
            <a:endParaRPr lang="fr-FR" dirty="0"/>
          </a:p>
          <a:p>
            <a:r>
              <a:rPr lang="en-US" dirty="0">
                <a:solidFill>
                  <a:srgbClr val="FF0000"/>
                </a:solidFill>
              </a:rPr>
              <a:t>d. The change might not be obvious to everyone, and some benefits may be lost.</a:t>
            </a:r>
            <a:endParaRPr lang="fr-FR" dirty="0">
              <a:solidFill>
                <a:srgbClr val="FF0000"/>
              </a:solidFill>
            </a:endParaRPr>
          </a:p>
          <a:p>
            <a:r>
              <a:rPr lang="en-US" dirty="0">
                <a:solidFill>
                  <a:srgbClr val="FF0000"/>
                </a:solidFill>
              </a:rPr>
              <a:t>e. Management may feel less enthusiastic about the change.</a:t>
            </a:r>
            <a:endParaRPr lang="fr-FR" dirty="0">
              <a:solidFill>
                <a:srgbClr val="FF0000"/>
              </a:solidFill>
            </a:endParaRPr>
          </a:p>
          <a:p>
            <a:pPr>
              <a:buNone/>
            </a:pPr>
            <a:r>
              <a:rPr lang="en-US" sz="2400" dirty="0"/>
              <a:t>Scrum is a simple framework rather than a comprehensive methodology, and it contains only the necessary minimums that you need in every project. So, instead of normal tailoring (adjusting the existing elements), you will follow everything that is described in Scrum, and suit it to your project by the practices and techniques that you add; e.g. Planning Poker, Pair-Programming, and Test-Driven Development.</a:t>
            </a:r>
            <a:br>
              <a:rPr lang="en-US" sz="2400" dirty="0"/>
            </a:br>
            <a:r>
              <a:rPr lang="en-US" sz="2400" dirty="0"/>
              <a:t>When it comes to the terminology, Scrum.org believes that it's better if you don't change it.</a:t>
            </a:r>
            <a:endParaRPr lang="fr-FR" sz="2400" dirty="0"/>
          </a:p>
          <a:p>
            <a:pPr>
              <a:buNone/>
            </a:pPr>
            <a:endParaRPr lang="fr-F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three of the following are pillars of Scrum?</a:t>
            </a:r>
            <a:endParaRPr lang="fr-FR" dirty="0"/>
          </a:p>
          <a:p>
            <a:r>
              <a:rPr lang="fr-FR" dirty="0"/>
              <a:t>a. Adaptation</a:t>
            </a:r>
          </a:p>
          <a:p>
            <a:r>
              <a:rPr lang="fr-FR" dirty="0"/>
              <a:t>b. Inspection</a:t>
            </a:r>
          </a:p>
          <a:p>
            <a:r>
              <a:rPr lang="fr-FR" dirty="0"/>
              <a:t>c. Collaboration</a:t>
            </a:r>
          </a:p>
          <a:p>
            <a:r>
              <a:rPr lang="en-US" dirty="0"/>
              <a:t>d. Transparency</a:t>
            </a:r>
            <a:endParaRPr lang="fr-FR" dirty="0"/>
          </a:p>
          <a:p>
            <a:r>
              <a:rPr lang="en-US" dirty="0"/>
              <a:t>e. Creativity</a:t>
            </a:r>
            <a:endParaRPr lang="fr-FR" dirty="0"/>
          </a:p>
          <a:p>
            <a:r>
              <a:rPr lang="en-US" dirty="0"/>
              <a:t>f. Value optimization</a:t>
            </a:r>
            <a:endParaRPr lang="fr-FR" dirty="0"/>
          </a:p>
          <a:p>
            <a:pPr>
              <a:buNone/>
            </a:pPr>
            <a:endParaRPr lang="fr-F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normAutofit/>
          </a:bodyPr>
          <a:lstStyle/>
          <a:p>
            <a:pPr>
              <a:buNone/>
            </a:pPr>
            <a:r>
              <a:rPr lang="en-US" b="1" dirty="0"/>
              <a:t>Which three of the following are pillars of Scrum?</a:t>
            </a:r>
            <a:endParaRPr lang="fr-FR" dirty="0"/>
          </a:p>
          <a:p>
            <a:pPr lvl="1"/>
            <a:r>
              <a:rPr lang="fr-FR" dirty="0">
                <a:solidFill>
                  <a:srgbClr val="FF0000"/>
                </a:solidFill>
              </a:rPr>
              <a:t>a. Adaptation</a:t>
            </a:r>
          </a:p>
          <a:p>
            <a:pPr lvl="1"/>
            <a:r>
              <a:rPr lang="fr-FR" dirty="0">
                <a:solidFill>
                  <a:srgbClr val="FF0000"/>
                </a:solidFill>
              </a:rPr>
              <a:t>b. Inspection</a:t>
            </a:r>
          </a:p>
          <a:p>
            <a:pPr lvl="1"/>
            <a:r>
              <a:rPr lang="fr-FR" dirty="0"/>
              <a:t>c. Collaboration</a:t>
            </a:r>
          </a:p>
          <a:p>
            <a:pPr lvl="1"/>
            <a:r>
              <a:rPr lang="en-US" dirty="0">
                <a:solidFill>
                  <a:srgbClr val="FF0000"/>
                </a:solidFill>
              </a:rPr>
              <a:t>d. Transparency</a:t>
            </a:r>
            <a:endParaRPr lang="fr-FR" dirty="0">
              <a:solidFill>
                <a:srgbClr val="FF0000"/>
              </a:solidFill>
            </a:endParaRPr>
          </a:p>
          <a:p>
            <a:pPr lvl="1"/>
            <a:r>
              <a:rPr lang="en-US" dirty="0"/>
              <a:t>e. Creativity</a:t>
            </a:r>
            <a:endParaRPr lang="fr-FR" dirty="0"/>
          </a:p>
          <a:p>
            <a:pPr lvl="1"/>
            <a:r>
              <a:rPr lang="en-US" dirty="0"/>
              <a:t>f. Value optimization</a:t>
            </a:r>
            <a:endParaRPr lang="fr-FR" dirty="0"/>
          </a:p>
          <a:p>
            <a:r>
              <a:rPr lang="en-US" dirty="0"/>
              <a:t>Pillars are transparency, inspection, and adaptation.</a:t>
            </a:r>
            <a:br>
              <a:rPr lang="en-US" dirty="0"/>
            </a:br>
            <a:r>
              <a:rPr lang="en-US" dirty="0"/>
              <a:t>Make sure you're not confusing these pillars with the Scrum values (commitment, courage, focus, openness, and respect).</a:t>
            </a:r>
            <a:endParaRPr lang="fr-FR" dirty="0"/>
          </a:p>
          <a:p>
            <a:endParaRPr lang="fr-FR" dirty="0"/>
          </a:p>
          <a:p>
            <a:endParaRPr lang="fr-F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357298"/>
            <a:ext cx="8229600" cy="4967302"/>
          </a:xfrm>
        </p:spPr>
        <p:txBody>
          <a:bodyPr/>
          <a:lstStyle/>
          <a:p>
            <a:r>
              <a:rPr lang="en-US" b="1" dirty="0"/>
              <a:t>Which three Scrum values are demonstrated by focusing on the most valuable items first?</a:t>
            </a:r>
            <a:endParaRPr lang="fr-FR" dirty="0"/>
          </a:p>
          <a:p>
            <a:r>
              <a:rPr lang="en-US" dirty="0"/>
              <a:t>a. Self-organization</a:t>
            </a:r>
            <a:endParaRPr lang="fr-FR" dirty="0"/>
          </a:p>
          <a:p>
            <a:r>
              <a:rPr lang="en-US" dirty="0"/>
              <a:t>b. Focus</a:t>
            </a:r>
            <a:endParaRPr lang="fr-FR" dirty="0"/>
          </a:p>
          <a:p>
            <a:r>
              <a:rPr lang="en-US" dirty="0"/>
              <a:t>c. Courage</a:t>
            </a:r>
            <a:endParaRPr lang="fr-FR" dirty="0"/>
          </a:p>
          <a:p>
            <a:r>
              <a:rPr lang="fr-FR" dirty="0"/>
              <a:t>d. Inspection</a:t>
            </a:r>
          </a:p>
          <a:p>
            <a:r>
              <a:rPr lang="fr-FR" dirty="0"/>
              <a:t>e. Respect</a:t>
            </a:r>
          </a:p>
          <a:p>
            <a:pPr>
              <a:buNone/>
            </a:pPr>
            <a:endParaRPr lang="fr-F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lstStyle/>
          <a:p>
            <a:r>
              <a:rPr lang="en-US" b="1" dirty="0"/>
              <a:t>Which three Scrum values are demonstrated by focusing on the most valuable items first?</a:t>
            </a:r>
            <a:endParaRPr lang="fr-FR" dirty="0"/>
          </a:p>
          <a:p>
            <a:r>
              <a:rPr lang="en-US" dirty="0"/>
              <a:t>a. Self-organization</a:t>
            </a:r>
            <a:endParaRPr lang="fr-FR" dirty="0"/>
          </a:p>
          <a:p>
            <a:r>
              <a:rPr lang="en-US" dirty="0">
                <a:solidFill>
                  <a:srgbClr val="FF0000"/>
                </a:solidFill>
              </a:rPr>
              <a:t>b.</a:t>
            </a:r>
            <a:r>
              <a:rPr lang="en-US" dirty="0"/>
              <a:t> </a:t>
            </a:r>
            <a:r>
              <a:rPr lang="en-US" dirty="0">
                <a:solidFill>
                  <a:srgbClr val="FF0000"/>
                </a:solidFill>
              </a:rPr>
              <a:t>Focus</a:t>
            </a:r>
            <a:endParaRPr lang="fr-FR" dirty="0">
              <a:solidFill>
                <a:srgbClr val="FF0000"/>
              </a:solidFill>
            </a:endParaRPr>
          </a:p>
          <a:p>
            <a:r>
              <a:rPr lang="en-US" dirty="0">
                <a:solidFill>
                  <a:srgbClr val="FF0000"/>
                </a:solidFill>
              </a:rPr>
              <a:t>c. Courage</a:t>
            </a:r>
            <a:endParaRPr lang="fr-FR" dirty="0">
              <a:solidFill>
                <a:srgbClr val="FF0000"/>
              </a:solidFill>
            </a:endParaRPr>
          </a:p>
          <a:p>
            <a:r>
              <a:rPr lang="fr-FR" dirty="0"/>
              <a:t>d. Inspection</a:t>
            </a:r>
          </a:p>
          <a:p>
            <a:r>
              <a:rPr lang="fr-FR" dirty="0">
                <a:solidFill>
                  <a:srgbClr val="FF0000"/>
                </a:solidFill>
              </a:rPr>
              <a:t>e. Respect</a:t>
            </a:r>
          </a:p>
          <a:p>
            <a:pPr>
              <a:buNone/>
            </a:pPr>
            <a:endParaRPr lang="fr-FR" dirty="0"/>
          </a:p>
          <a:p>
            <a:pPr>
              <a:buNone/>
            </a:pPr>
            <a:r>
              <a:rPr lang="en-US" dirty="0"/>
              <a:t>d. It's one of the pillars, but not one of the values.</a:t>
            </a:r>
            <a:br>
              <a:rPr lang="en-US" dirty="0"/>
            </a:br>
            <a:r>
              <a:rPr lang="en-US" dirty="0"/>
              <a:t>Scrum values are commitment, courage, focus, openness, and respect.</a:t>
            </a:r>
            <a:endParaRPr lang="fr-FR" dirty="0"/>
          </a:p>
          <a:p>
            <a:endParaRPr lang="fr-FR" dirty="0"/>
          </a:p>
          <a:p>
            <a:pPr>
              <a:buNone/>
            </a:pPr>
            <a:endParaRPr lang="fr-F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571612"/>
            <a:ext cx="8229600" cy="4752988"/>
          </a:xfrm>
        </p:spPr>
        <p:txBody>
          <a:bodyPr/>
          <a:lstStyle/>
          <a:p>
            <a:r>
              <a:rPr lang="en-US" sz="2400" b="1" dirty="0"/>
              <a:t>Which two statements are correct about Daily Scrums?</a:t>
            </a:r>
            <a:endParaRPr lang="fr-FR" sz="2400" dirty="0"/>
          </a:p>
          <a:p>
            <a:pPr lvl="1"/>
            <a:r>
              <a:rPr lang="en-US" sz="2200" dirty="0"/>
              <a:t>a. It's 15 minutes only if the Sprint is one month long.</a:t>
            </a:r>
            <a:endParaRPr lang="fr-FR" sz="2200" dirty="0"/>
          </a:p>
          <a:p>
            <a:pPr lvl="1"/>
            <a:r>
              <a:rPr lang="en-US" sz="2200" dirty="0"/>
              <a:t>b. The Product Owner should attend the meeting.</a:t>
            </a:r>
            <a:endParaRPr lang="fr-FR" sz="2200" dirty="0"/>
          </a:p>
          <a:p>
            <a:pPr lvl="1"/>
            <a:r>
              <a:rPr lang="en-US" sz="2200" dirty="0"/>
              <a:t>c. It's always a 15-minute </a:t>
            </a:r>
            <a:r>
              <a:rPr lang="en-US" sz="2200" dirty="0" err="1"/>
              <a:t>timeboxed</a:t>
            </a:r>
            <a:r>
              <a:rPr lang="en-US" sz="2200" dirty="0"/>
              <a:t> event, no matter how many developers there are, or how long the Sprint is.</a:t>
            </a:r>
            <a:endParaRPr lang="fr-FR" sz="2200" dirty="0"/>
          </a:p>
          <a:p>
            <a:pPr lvl="1"/>
            <a:r>
              <a:rPr lang="en-US" sz="2200" dirty="0"/>
              <a:t>d. It's held at the same time and place every day.</a:t>
            </a:r>
            <a:endParaRPr lang="fr-FR" sz="2200" dirty="0"/>
          </a:p>
          <a:p>
            <a:pPr lvl="1"/>
            <a:r>
              <a:rPr lang="en-US" sz="2200" dirty="0"/>
              <a:t>e. It's facilitated by the Scrum Master.</a:t>
            </a:r>
            <a:endParaRPr lang="fr-FR" sz="2200" dirty="0"/>
          </a:p>
          <a:p>
            <a:endParaRPr lang="fr-F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857232"/>
            <a:ext cx="8229600" cy="5467368"/>
          </a:xfrm>
        </p:spPr>
        <p:txBody>
          <a:bodyPr>
            <a:normAutofit fontScale="92500" lnSpcReduction="10000"/>
          </a:bodyPr>
          <a:lstStyle/>
          <a:p>
            <a:r>
              <a:rPr lang="en-US" b="1" dirty="0"/>
              <a:t>Which two statements are correct about Daily Scrums?</a:t>
            </a:r>
            <a:endParaRPr lang="fr-FR" dirty="0"/>
          </a:p>
          <a:p>
            <a:pPr lvl="1"/>
            <a:r>
              <a:rPr lang="en-US" dirty="0"/>
              <a:t>a. It's 15 minutes only if the Sprint is one month long.</a:t>
            </a:r>
            <a:endParaRPr lang="fr-FR" dirty="0"/>
          </a:p>
          <a:p>
            <a:pPr lvl="1"/>
            <a:r>
              <a:rPr lang="en-US" dirty="0"/>
              <a:t>b. The Product Owner should attend the meeting.</a:t>
            </a:r>
            <a:endParaRPr lang="fr-FR" dirty="0"/>
          </a:p>
          <a:p>
            <a:pPr lvl="1"/>
            <a:r>
              <a:rPr lang="en-US" dirty="0">
                <a:solidFill>
                  <a:srgbClr val="FF0000"/>
                </a:solidFill>
              </a:rPr>
              <a:t>c. It's always a 15-minute </a:t>
            </a:r>
            <a:r>
              <a:rPr lang="en-US" dirty="0" err="1">
                <a:solidFill>
                  <a:srgbClr val="FF0000"/>
                </a:solidFill>
              </a:rPr>
              <a:t>timeboxed</a:t>
            </a:r>
            <a:r>
              <a:rPr lang="en-US" dirty="0">
                <a:solidFill>
                  <a:srgbClr val="FF0000"/>
                </a:solidFill>
              </a:rPr>
              <a:t> event, no matter how many developers there are, or how long the Sprint is.</a:t>
            </a:r>
            <a:endParaRPr lang="fr-FR" dirty="0">
              <a:solidFill>
                <a:srgbClr val="FF0000"/>
              </a:solidFill>
            </a:endParaRPr>
          </a:p>
          <a:p>
            <a:pPr lvl="1"/>
            <a:r>
              <a:rPr lang="en-US" dirty="0">
                <a:solidFill>
                  <a:srgbClr val="FF0000"/>
                </a:solidFill>
              </a:rPr>
              <a:t>d. It's held at the same time and place every day.</a:t>
            </a:r>
            <a:endParaRPr lang="fr-FR" dirty="0">
              <a:solidFill>
                <a:srgbClr val="FF0000"/>
              </a:solidFill>
            </a:endParaRPr>
          </a:p>
          <a:p>
            <a:pPr lvl="1"/>
            <a:r>
              <a:rPr lang="en-US" dirty="0"/>
              <a:t>e. It's facilitated by the Scrum Master.</a:t>
            </a:r>
            <a:endParaRPr lang="fr-FR" dirty="0"/>
          </a:p>
          <a:p>
            <a:pPr>
              <a:buNone/>
            </a:pPr>
            <a:endParaRPr lang="fr-FR" dirty="0"/>
          </a:p>
          <a:p>
            <a:pPr>
              <a:buNone/>
            </a:pPr>
            <a:endParaRPr lang="fr-FR" dirty="0"/>
          </a:p>
          <a:p>
            <a:pPr>
              <a:buNone/>
            </a:pPr>
            <a:r>
              <a:rPr lang="en-US" dirty="0"/>
              <a:t>	a. It's always 15 minutes.</a:t>
            </a:r>
            <a:br>
              <a:rPr lang="en-US" dirty="0"/>
            </a:br>
            <a:r>
              <a:rPr lang="en-US" dirty="0"/>
              <a:t>b. The Product Owner "can" attend (=watch, not talk), but it's not correct to say that they "should" attend.</a:t>
            </a:r>
            <a:br>
              <a:rPr lang="en-US" dirty="0"/>
            </a:br>
            <a:r>
              <a:rPr lang="en-US" dirty="0"/>
              <a:t>d. To reduce complications of arranging meetings.</a:t>
            </a:r>
            <a:br>
              <a:rPr lang="en-US" dirty="0"/>
            </a:br>
            <a:r>
              <a:rPr lang="en-US" dirty="0"/>
              <a:t>e. Not necessarily; it can be facilitated by the Scrum Master, as requested or required, but not by default.</a:t>
            </a:r>
            <a:endParaRPr lang="fr-FR" dirty="0"/>
          </a:p>
          <a:p>
            <a:pPr>
              <a:buNone/>
            </a:pPr>
            <a:endParaRPr lang="fr-F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normAutofit/>
          </a:bodyPr>
          <a:lstStyle/>
          <a:p>
            <a:r>
              <a:rPr lang="en-US" b="1" dirty="0"/>
              <a:t>When is the Sprint over?</a:t>
            </a:r>
            <a:r>
              <a:rPr lang="fr-FR" b="1" dirty="0"/>
              <a:t> (</a:t>
            </a:r>
            <a:r>
              <a:rPr lang="fr-FR" b="1" dirty="0" err="1"/>
              <a:t>Choose</a:t>
            </a:r>
            <a:r>
              <a:rPr lang="fr-FR" b="1" dirty="0"/>
              <a:t> </a:t>
            </a:r>
            <a:r>
              <a:rPr lang="fr-FR" b="1" dirty="0" err="1"/>
              <a:t>two</a:t>
            </a:r>
            <a:r>
              <a:rPr lang="fr-FR" b="1" dirty="0"/>
              <a:t> </a:t>
            </a:r>
            <a:r>
              <a:rPr lang="fr-FR" b="1" dirty="0" err="1"/>
              <a:t>answers</a:t>
            </a:r>
            <a:r>
              <a:rPr lang="fr-FR" b="1" dirty="0"/>
              <a:t>)</a:t>
            </a:r>
            <a:endParaRPr lang="fr-FR" dirty="0"/>
          </a:p>
          <a:p>
            <a:pPr lvl="1"/>
            <a:r>
              <a:rPr lang="en-US" dirty="0"/>
              <a:t>a. When the </a:t>
            </a:r>
            <a:r>
              <a:rPr lang="en-US" dirty="0" err="1"/>
              <a:t>timeboxed</a:t>
            </a:r>
            <a:r>
              <a:rPr lang="en-US" dirty="0"/>
              <a:t> duration is over</a:t>
            </a:r>
            <a:endParaRPr lang="fr-FR" dirty="0"/>
          </a:p>
          <a:p>
            <a:pPr lvl="1"/>
            <a:r>
              <a:rPr lang="en-US" dirty="0"/>
              <a:t>b. When the Sprint Backlog tasks are done</a:t>
            </a:r>
            <a:endParaRPr lang="fr-FR" dirty="0"/>
          </a:p>
          <a:p>
            <a:pPr lvl="1"/>
            <a:r>
              <a:rPr lang="en-US" dirty="0"/>
              <a:t>c. When the Product Owner announces the end of the Sprint</a:t>
            </a:r>
            <a:endParaRPr lang="fr-FR" dirty="0"/>
          </a:p>
          <a:p>
            <a:pPr lvl="1"/>
            <a:r>
              <a:rPr lang="en-US" dirty="0"/>
              <a:t>d. When all Sprint Backlog items are done</a:t>
            </a:r>
          </a:p>
          <a:p>
            <a:pPr lvl="1"/>
            <a:r>
              <a:rPr lang="en-US" dirty="0"/>
              <a:t>e. When the Product Owner cancels the Sprint</a:t>
            </a:r>
            <a:endParaRPr lang="fr-FR" dirty="0"/>
          </a:p>
          <a:p>
            <a:pPr lvl="1">
              <a:buNone/>
            </a:pPr>
            <a:endParaRPr lang="fr-F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normAutofit/>
          </a:bodyPr>
          <a:lstStyle/>
          <a:p>
            <a:r>
              <a:rPr lang="en-US" sz="2000" b="1" dirty="0"/>
              <a:t>When is the Sprint over?</a:t>
            </a:r>
            <a:endParaRPr lang="fr-FR" sz="2000" dirty="0"/>
          </a:p>
          <a:p>
            <a:pPr lvl="1"/>
            <a:r>
              <a:rPr lang="en-US" sz="2000" dirty="0"/>
              <a:t>a</a:t>
            </a:r>
            <a:r>
              <a:rPr lang="en-US" sz="2000" dirty="0">
                <a:solidFill>
                  <a:srgbClr val="FF0000"/>
                </a:solidFill>
              </a:rPr>
              <a:t>. When the </a:t>
            </a:r>
            <a:r>
              <a:rPr lang="en-US" sz="2000" dirty="0" err="1">
                <a:solidFill>
                  <a:srgbClr val="FF0000"/>
                </a:solidFill>
              </a:rPr>
              <a:t>timeboxed</a:t>
            </a:r>
            <a:r>
              <a:rPr lang="en-US" sz="2000" dirty="0">
                <a:solidFill>
                  <a:srgbClr val="FF0000"/>
                </a:solidFill>
              </a:rPr>
              <a:t> duration is over</a:t>
            </a:r>
            <a:endParaRPr lang="fr-FR" sz="2000" dirty="0">
              <a:solidFill>
                <a:srgbClr val="FF0000"/>
              </a:solidFill>
            </a:endParaRPr>
          </a:p>
          <a:p>
            <a:pPr lvl="1"/>
            <a:r>
              <a:rPr lang="en-US" sz="2000" dirty="0"/>
              <a:t>b. When the Sprint Backlog tasks are done</a:t>
            </a:r>
            <a:endParaRPr lang="fr-FR" sz="2000" dirty="0"/>
          </a:p>
          <a:p>
            <a:pPr lvl="1"/>
            <a:r>
              <a:rPr lang="en-US" sz="2000" dirty="0"/>
              <a:t>c. When the Product Owner announces the end of the Sprint</a:t>
            </a:r>
            <a:endParaRPr lang="fr-FR" sz="2000" dirty="0"/>
          </a:p>
          <a:p>
            <a:pPr lvl="1"/>
            <a:r>
              <a:rPr lang="en-US" sz="2000" dirty="0"/>
              <a:t>d. When all Sprint Backlog items are done</a:t>
            </a:r>
          </a:p>
          <a:p>
            <a:pPr lvl="1"/>
            <a:r>
              <a:rPr lang="en-US" sz="2000" dirty="0">
                <a:solidFill>
                  <a:srgbClr val="FF0000"/>
                </a:solidFill>
              </a:rPr>
              <a:t>e. When the Product Owner cancels the Sprint</a:t>
            </a:r>
            <a:endParaRPr lang="fr-FR" sz="2000" dirty="0">
              <a:solidFill>
                <a:srgbClr val="FF0000"/>
              </a:solidFill>
            </a:endParaRPr>
          </a:p>
          <a:p>
            <a:pPr>
              <a:buNone/>
            </a:pPr>
            <a:r>
              <a:rPr lang="en-US" sz="2000" dirty="0"/>
              <a:t>It's a simple question: you need to know what </a:t>
            </a:r>
            <a:r>
              <a:rPr lang="en-US" sz="2000" dirty="0" err="1"/>
              <a:t>timeboxing</a:t>
            </a:r>
            <a:r>
              <a:rPr lang="en-US" sz="2000" dirty="0"/>
              <a:t> means, and that Sprints are </a:t>
            </a:r>
            <a:r>
              <a:rPr lang="en-US" sz="2000" dirty="0" err="1"/>
              <a:t>timeboxed</a:t>
            </a:r>
            <a:r>
              <a:rPr lang="en-US" sz="2000" dirty="0"/>
              <a:t>. Other than the normal ends of Sprints, the Product Owner also has the authority to cancel a Sprint.</a:t>
            </a:r>
            <a:endParaRPr lang="fr-FR" sz="2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500174"/>
            <a:ext cx="8229600" cy="4824426"/>
          </a:xfrm>
        </p:spPr>
        <p:txBody>
          <a:bodyPr>
            <a:normAutofit/>
          </a:bodyPr>
          <a:lstStyle/>
          <a:p>
            <a:r>
              <a:rPr lang="en-US" sz="2000" b="1" dirty="0"/>
              <a:t>What's the normal </a:t>
            </a:r>
            <a:r>
              <a:rPr lang="en-US" sz="2000" b="1" dirty="0" err="1"/>
              <a:t>timeboxed</a:t>
            </a:r>
            <a:r>
              <a:rPr lang="en-US" sz="2000" b="1" dirty="0"/>
              <a:t> duration of Sprint Retrospective when there are 6 developers in the team and Sprints are two weeks long?</a:t>
            </a:r>
          </a:p>
          <a:p>
            <a:pPr lvl="1"/>
            <a:r>
              <a:rPr lang="en-US" sz="1800" dirty="0"/>
              <a:t>a. Maximum 8 hours</a:t>
            </a:r>
          </a:p>
          <a:p>
            <a:pPr lvl="1"/>
            <a:r>
              <a:rPr lang="en-US" sz="1800" dirty="0"/>
              <a:t>b. 1.5 hours</a:t>
            </a:r>
          </a:p>
          <a:p>
            <a:pPr lvl="1"/>
            <a:r>
              <a:rPr lang="en-US" sz="1800" dirty="0"/>
              <a:t>c. 3 hours</a:t>
            </a:r>
          </a:p>
          <a:p>
            <a:pPr lvl="1"/>
            <a:r>
              <a:rPr lang="en-US" sz="1800" dirty="0"/>
              <a:t>d. 4 hours</a:t>
            </a:r>
          </a:p>
          <a:p>
            <a:endParaRPr lang="fr-FR" sz="2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Les Méthodes Classiques </a:t>
            </a:r>
          </a:p>
        </p:txBody>
      </p:sp>
      <p:sp>
        <p:nvSpPr>
          <p:cNvPr id="3" name="Espace réservé du contenu 2"/>
          <p:cNvSpPr>
            <a:spLocks noGrp="1"/>
          </p:cNvSpPr>
          <p:nvPr>
            <p:ph idx="1"/>
          </p:nvPr>
        </p:nvSpPr>
        <p:spPr>
          <a:xfrm>
            <a:off x="457200" y="1643050"/>
            <a:ext cx="8229600" cy="4681550"/>
          </a:xfrm>
        </p:spPr>
        <p:txBody>
          <a:bodyPr/>
          <a:lstStyle/>
          <a:p>
            <a:pPr>
              <a:buNone/>
            </a:pPr>
            <a:r>
              <a:rPr lang="fr-FR" b="1" dirty="0"/>
              <a:t> </a:t>
            </a:r>
            <a:r>
              <a:rPr lang="fr-FR" b="1" dirty="0" err="1"/>
              <a:t>Waterfall</a:t>
            </a:r>
            <a:endParaRPr lang="fr-FR" b="1" dirty="0"/>
          </a:p>
          <a:p>
            <a:pPr>
              <a:buNone/>
            </a:pPr>
            <a:r>
              <a:rPr lang="fr-FR" dirty="0"/>
              <a:t> </a:t>
            </a:r>
          </a:p>
          <a:p>
            <a:pPr>
              <a:buFontTx/>
              <a:buChar char="-"/>
            </a:pPr>
            <a:endParaRPr lang="fr-FR" dirty="0"/>
          </a:p>
          <a:p>
            <a:pPr>
              <a:buFontTx/>
              <a:buChar char="-"/>
            </a:pPr>
            <a:endParaRPr lang="fr-FR" dirty="0"/>
          </a:p>
          <a:p>
            <a:pPr>
              <a:buNone/>
            </a:pPr>
            <a:endParaRPr lang="fr-FR" dirty="0"/>
          </a:p>
          <a:p>
            <a:pPr>
              <a:buNone/>
            </a:pPr>
            <a:endParaRPr lang="fr-FR" dirty="0"/>
          </a:p>
        </p:txBody>
      </p:sp>
      <p:pic>
        <p:nvPicPr>
          <p:cNvPr id="1027" name="Picture 3" descr="C:\Users\Tim\Desktop\formation agile\Formation Agile moi\image\waterfall methodology.jpg"/>
          <p:cNvPicPr>
            <a:picLocks noChangeAspect="1" noChangeArrowheads="1"/>
          </p:cNvPicPr>
          <p:nvPr/>
        </p:nvPicPr>
        <p:blipFill>
          <a:blip r:embed="rId2"/>
          <a:srcRect/>
          <a:stretch>
            <a:fillRect/>
          </a:stretch>
        </p:blipFill>
        <p:spPr bwMode="auto">
          <a:xfrm>
            <a:off x="214282" y="2500306"/>
            <a:ext cx="8240110" cy="3500461"/>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a:bodyPr>
          <a:lstStyle/>
          <a:p>
            <a:r>
              <a:rPr lang="en-US" sz="1200" b="1" dirty="0"/>
              <a:t>What's the normal </a:t>
            </a:r>
            <a:r>
              <a:rPr lang="en-US" sz="1200" b="1" dirty="0" err="1"/>
              <a:t>timeboxed</a:t>
            </a:r>
            <a:r>
              <a:rPr lang="en-US" sz="1200" b="1" dirty="0"/>
              <a:t> duration of Sprint Retrospective when there are 6 developers in the team and Sprints are two weeks long?</a:t>
            </a:r>
          </a:p>
          <a:p>
            <a:pPr lvl="1"/>
            <a:r>
              <a:rPr lang="en-US" sz="1200" dirty="0"/>
              <a:t>a. Maximum 8 hours</a:t>
            </a:r>
          </a:p>
          <a:p>
            <a:pPr lvl="1"/>
            <a:r>
              <a:rPr lang="en-US" sz="1200" dirty="0">
                <a:solidFill>
                  <a:srgbClr val="FF0000"/>
                </a:solidFill>
              </a:rPr>
              <a:t>b. 1.5 hours</a:t>
            </a:r>
          </a:p>
          <a:p>
            <a:pPr lvl="1"/>
            <a:r>
              <a:rPr lang="en-US" sz="1200" dirty="0"/>
              <a:t>c. 3 hours</a:t>
            </a:r>
          </a:p>
          <a:p>
            <a:pPr lvl="1"/>
            <a:r>
              <a:rPr lang="en-US" sz="1200" dirty="0"/>
              <a:t>d. 4 hours</a:t>
            </a:r>
          </a:p>
          <a:p>
            <a:pPr lvl="1">
              <a:buNone/>
            </a:pPr>
            <a:endParaRPr lang="en-US" sz="1200" dirty="0"/>
          </a:p>
          <a:p>
            <a:r>
              <a:rPr lang="en-US" sz="1400" dirty="0"/>
              <a:t>The </a:t>
            </a:r>
            <a:r>
              <a:rPr lang="en-US" sz="1400" dirty="0" err="1"/>
              <a:t>timeboxed</a:t>
            </a:r>
            <a:r>
              <a:rPr lang="en-US" sz="1400" dirty="0"/>
              <a:t> duration of events is as follows:</a:t>
            </a:r>
            <a:br>
              <a:rPr lang="en-US" sz="1400" dirty="0"/>
            </a:br>
            <a:r>
              <a:rPr lang="en-US" sz="1400" dirty="0"/>
              <a:t>Sprint - Maximum 1 month</a:t>
            </a:r>
            <a:br>
              <a:rPr lang="en-US" sz="1400" dirty="0"/>
            </a:br>
            <a:r>
              <a:rPr lang="en-US" sz="1400" dirty="0"/>
              <a:t>Daily Scrum - 15 minutes</a:t>
            </a:r>
            <a:br>
              <a:rPr lang="en-US" sz="1400" dirty="0"/>
            </a:br>
            <a:r>
              <a:rPr lang="en-US" sz="1400" dirty="0"/>
              <a:t>Sprint Planning - 8 hours in a one-month Sprint, and normally shorter proportionally for shorter Sprints</a:t>
            </a:r>
            <a:br>
              <a:rPr lang="en-US" sz="1400" dirty="0"/>
            </a:br>
            <a:r>
              <a:rPr lang="en-US" sz="1400" dirty="0"/>
              <a:t>Sprint Review - 4 hours in a one-month Sprint, and normally shorter proportionally for shorter Sprints</a:t>
            </a:r>
            <a:br>
              <a:rPr lang="en-US" sz="1400" dirty="0"/>
            </a:br>
            <a:r>
              <a:rPr lang="en-US" sz="1400" dirty="0"/>
              <a:t>Sprint Retrospective - 3 hours in a one-month Sprint, and normally shorter proportionally for shorter Sprints</a:t>
            </a:r>
            <a:br>
              <a:rPr lang="en-US" sz="1400" dirty="0"/>
            </a:br>
            <a:br>
              <a:rPr lang="en-US" sz="1400" dirty="0"/>
            </a:br>
            <a:r>
              <a:rPr lang="en-US" sz="1400" dirty="0"/>
              <a:t>Note 1: if you have a shorter Sprint, it's not </a:t>
            </a:r>
            <a:r>
              <a:rPr lang="en-US" sz="1400" i="1" dirty="0"/>
              <a:t>mandatory</a:t>
            </a:r>
            <a:r>
              <a:rPr lang="en-US" sz="1400" dirty="0"/>
              <a:t> to shorten the </a:t>
            </a:r>
            <a:r>
              <a:rPr lang="en-US" sz="1400" dirty="0" err="1"/>
              <a:t>timeboxed</a:t>
            </a:r>
            <a:r>
              <a:rPr lang="en-US" sz="1400" dirty="0"/>
              <a:t> durations proportionally, but it's the </a:t>
            </a:r>
            <a:r>
              <a:rPr lang="en-US" sz="1400" i="1" dirty="0"/>
              <a:t>normal</a:t>
            </a:r>
            <a:r>
              <a:rPr lang="en-US" sz="1400" dirty="0"/>
              <a:t> thing to do. Otherwise, for example, in a project with one-week Sprints (i.e., 5 working days), you will spend 2 days, equal to 40% of the time, on meetings instead of creating the product.</a:t>
            </a:r>
            <a:br>
              <a:rPr lang="en-US" sz="1400" dirty="0"/>
            </a:br>
            <a:r>
              <a:rPr lang="en-US" sz="1400" dirty="0"/>
              <a:t>Note 2: Yes, being shorter "proportionally" is not mentioned in the Scrum Guide, but not everything you will see in the exam comes from the Scrum Guide.</a:t>
            </a:r>
            <a:br>
              <a:rPr lang="en-US" sz="1400" dirty="0"/>
            </a:br>
            <a:r>
              <a:rPr lang="en-US" sz="1400" dirty="0"/>
              <a:t>Note that the duration of events is not dependent on the number of developers.</a:t>
            </a:r>
            <a:endParaRPr lang="fr-FR" sz="1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lstStyle/>
          <a:p>
            <a:r>
              <a:rPr lang="en-US" b="1" dirty="0"/>
              <a:t>Which of the following limits work in progress?</a:t>
            </a:r>
          </a:p>
          <a:p>
            <a:pPr lvl="1"/>
            <a:r>
              <a:rPr lang="en-US" dirty="0"/>
              <a:t>a. Using Product Backlogs</a:t>
            </a:r>
          </a:p>
          <a:p>
            <a:pPr lvl="1"/>
            <a:r>
              <a:rPr lang="en-US" dirty="0"/>
              <a:t>b. Having Sprint Reviews</a:t>
            </a:r>
          </a:p>
          <a:p>
            <a:pPr lvl="1"/>
            <a:r>
              <a:rPr lang="en-US" dirty="0"/>
              <a:t>c. Having Sprint Retrospectives</a:t>
            </a:r>
          </a:p>
          <a:p>
            <a:pPr lvl="1"/>
            <a:r>
              <a:rPr lang="en-US" dirty="0"/>
              <a:t>d. Using </a:t>
            </a:r>
            <a:r>
              <a:rPr lang="en-US" dirty="0" err="1"/>
              <a:t>timeboxes</a:t>
            </a:r>
            <a:endParaRPr lang="en-US" dirty="0"/>
          </a:p>
          <a:p>
            <a:endParaRPr lang="fr-F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a:bodyPr>
          <a:lstStyle/>
          <a:p>
            <a:r>
              <a:rPr lang="en-US" sz="1600" b="1" dirty="0"/>
              <a:t>Which of the following limits work in progress?</a:t>
            </a:r>
          </a:p>
          <a:p>
            <a:pPr lvl="1"/>
            <a:r>
              <a:rPr lang="en-US" sz="1600" dirty="0"/>
              <a:t>a. Using Product Backlogs</a:t>
            </a:r>
          </a:p>
          <a:p>
            <a:pPr lvl="1"/>
            <a:r>
              <a:rPr lang="en-US" sz="1600" dirty="0"/>
              <a:t>b. Having Sprint Reviews</a:t>
            </a:r>
          </a:p>
          <a:p>
            <a:pPr lvl="1"/>
            <a:r>
              <a:rPr lang="en-US" sz="1600" dirty="0"/>
              <a:t>c. Having Sprint Retrospectives</a:t>
            </a:r>
          </a:p>
          <a:p>
            <a:pPr lvl="1"/>
            <a:r>
              <a:rPr lang="en-US" sz="1600" dirty="0">
                <a:solidFill>
                  <a:srgbClr val="FF0000"/>
                </a:solidFill>
              </a:rPr>
              <a:t>d. Using </a:t>
            </a:r>
            <a:r>
              <a:rPr lang="en-US" sz="1600" dirty="0" err="1">
                <a:solidFill>
                  <a:srgbClr val="FF0000"/>
                </a:solidFill>
              </a:rPr>
              <a:t>timeboxes</a:t>
            </a:r>
            <a:endParaRPr lang="en-US" sz="1600" dirty="0">
              <a:solidFill>
                <a:srgbClr val="FF0000"/>
              </a:solidFill>
            </a:endParaRPr>
          </a:p>
          <a:p>
            <a:r>
              <a:rPr lang="en-US" sz="1600" dirty="0"/>
              <a:t>When using </a:t>
            </a:r>
            <a:r>
              <a:rPr lang="en-US" sz="1600" dirty="0" err="1"/>
              <a:t>timeboxes</a:t>
            </a:r>
            <a:r>
              <a:rPr lang="en-US" sz="1600" dirty="0"/>
              <a:t>, you have a rather small and relatively clear scope for the </a:t>
            </a:r>
            <a:r>
              <a:rPr lang="en-US" sz="1600" dirty="0" err="1"/>
              <a:t>timebox</a:t>
            </a:r>
            <a:r>
              <a:rPr lang="en-US" sz="1600" dirty="0"/>
              <a:t>, and your goal is to complete as many items as possible. This limits the amount of work you can have in progress.</a:t>
            </a:r>
            <a:endParaRPr lang="fr-FR" sz="1600" dirty="0"/>
          </a:p>
        </p:txBody>
      </p:sp>
      <p:pic>
        <p:nvPicPr>
          <p:cNvPr id="3074" name="Picture 2" descr="C:\Users\Tim\Desktop\formation agile\Formation Agile moi\image\Scrum_vs_Kanban_Board_Building_Project_Plan_1.jpg"/>
          <p:cNvPicPr>
            <a:picLocks noChangeAspect="1" noChangeArrowheads="1"/>
          </p:cNvPicPr>
          <p:nvPr/>
        </p:nvPicPr>
        <p:blipFill>
          <a:blip r:embed="rId2"/>
          <a:srcRect/>
          <a:stretch>
            <a:fillRect/>
          </a:stretch>
        </p:blipFill>
        <p:spPr bwMode="auto">
          <a:xfrm>
            <a:off x="1785918" y="3357562"/>
            <a:ext cx="5286412" cy="3241231"/>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3400" y="1371600"/>
            <a:ext cx="7851648" cy="1828800"/>
          </a:xfrm>
        </p:spPr>
        <p:txBody>
          <a:bodyPr anchor="b">
            <a:normAutofit/>
          </a:bodyPr>
          <a:lstStyle/>
          <a:p>
            <a:r>
              <a:rPr lang="fr-FR" dirty="0"/>
              <a:t>CHAPITRE 2 : LE SCRUM MASTER</a:t>
            </a:r>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81772"/>
          </a:xfrm>
        </p:spPr>
        <p:txBody>
          <a:bodyPr>
            <a:normAutofit fontScale="90000"/>
          </a:bodyPr>
          <a:lstStyle/>
          <a:p>
            <a:r>
              <a:rPr lang="fr-FR" dirty="0"/>
              <a:t>Les Rôles mis en jeu </a:t>
            </a:r>
          </a:p>
        </p:txBody>
      </p:sp>
      <p:sp>
        <p:nvSpPr>
          <p:cNvPr id="3" name="Espace réservé du contenu 2"/>
          <p:cNvSpPr>
            <a:spLocks noGrp="1"/>
          </p:cNvSpPr>
          <p:nvPr>
            <p:ph idx="1"/>
          </p:nvPr>
        </p:nvSpPr>
        <p:spPr>
          <a:xfrm>
            <a:off x="457200" y="1357298"/>
            <a:ext cx="8229600" cy="4967302"/>
          </a:xfrm>
        </p:spPr>
        <p:txBody>
          <a:bodyPr/>
          <a:lstStyle/>
          <a:p>
            <a:pPr>
              <a:buNone/>
            </a:pPr>
            <a:r>
              <a:rPr lang="fr-FR" dirty="0"/>
              <a:t>Chef de projet ? Maitrise d’ouvrage ? Maitrise d’Œuvre ? Assistance MOA ? </a:t>
            </a:r>
          </a:p>
        </p:txBody>
      </p:sp>
      <p:pic>
        <p:nvPicPr>
          <p:cNvPr id="3074" name="Picture 2" descr="C:\Users\Tim\Desktop\formation agile\Formation Agile moi\image\roles-de-lequipe-scrum.jpg"/>
          <p:cNvPicPr>
            <a:picLocks noChangeAspect="1" noChangeArrowheads="1"/>
          </p:cNvPicPr>
          <p:nvPr/>
        </p:nvPicPr>
        <p:blipFill>
          <a:blip r:embed="rId2"/>
          <a:srcRect/>
          <a:stretch>
            <a:fillRect/>
          </a:stretch>
        </p:blipFill>
        <p:spPr bwMode="auto">
          <a:xfrm>
            <a:off x="785785" y="2285992"/>
            <a:ext cx="7235995" cy="3505256"/>
          </a:xfrm>
          <a:prstGeom prst="rect">
            <a:avLst/>
          </a:prstGeom>
          <a:noFill/>
        </p:spPr>
      </p:pic>
      <p:sp>
        <p:nvSpPr>
          <p:cNvPr id="5" name="ZoneTexte 4"/>
          <p:cNvSpPr txBox="1"/>
          <p:nvPr/>
        </p:nvSpPr>
        <p:spPr>
          <a:xfrm>
            <a:off x="5143504" y="2571744"/>
            <a:ext cx="1000132" cy="461665"/>
          </a:xfrm>
          <a:prstGeom prst="rect">
            <a:avLst/>
          </a:prstGeom>
          <a:noFill/>
        </p:spPr>
        <p:txBody>
          <a:bodyPr wrap="square" rtlCol="0">
            <a:spAutoFit/>
          </a:bodyPr>
          <a:lstStyle/>
          <a:p>
            <a:r>
              <a:rPr lang="fr-FR" sz="1200" dirty="0"/>
              <a:t>Business</a:t>
            </a:r>
          </a:p>
          <a:p>
            <a:r>
              <a:rPr lang="fr-FR" sz="1200" dirty="0"/>
              <a:t>Marketing</a:t>
            </a:r>
          </a:p>
        </p:txBody>
      </p:sp>
      <p:sp>
        <p:nvSpPr>
          <p:cNvPr id="6" name="ZoneTexte 5"/>
          <p:cNvSpPr txBox="1"/>
          <p:nvPr/>
        </p:nvSpPr>
        <p:spPr>
          <a:xfrm>
            <a:off x="5286380" y="5214950"/>
            <a:ext cx="879664" cy="276999"/>
          </a:xfrm>
          <a:prstGeom prst="rect">
            <a:avLst/>
          </a:prstGeom>
          <a:noFill/>
        </p:spPr>
        <p:txBody>
          <a:bodyPr wrap="none" rtlCol="0">
            <a:spAutoFit/>
          </a:bodyPr>
          <a:lstStyle/>
          <a:p>
            <a:r>
              <a:rPr lang="fr-FR" sz="1200" dirty="0"/>
              <a:t>Technique</a:t>
            </a:r>
          </a:p>
        </p:txBody>
      </p:sp>
      <p:sp>
        <p:nvSpPr>
          <p:cNvPr id="7" name="ZoneTexte 6"/>
          <p:cNvSpPr txBox="1"/>
          <p:nvPr/>
        </p:nvSpPr>
        <p:spPr>
          <a:xfrm>
            <a:off x="2928926" y="5357826"/>
            <a:ext cx="1307730" cy="276999"/>
          </a:xfrm>
          <a:prstGeom prst="rect">
            <a:avLst/>
          </a:prstGeom>
          <a:noFill/>
        </p:spPr>
        <p:txBody>
          <a:bodyPr wrap="none" rtlCol="0">
            <a:spAutoFit/>
          </a:bodyPr>
          <a:lstStyle/>
          <a:p>
            <a:r>
              <a:rPr lang="fr-FR" sz="1200" dirty="0"/>
              <a:t>Organisationnel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Autofit/>
          </a:bodyPr>
          <a:lstStyle/>
          <a:p>
            <a:r>
              <a:rPr lang="en-GB" sz="3600" dirty="0" err="1"/>
              <a:t>L’approche</a:t>
            </a:r>
            <a:r>
              <a:rPr lang="en-GB" sz="3600" dirty="0"/>
              <a:t> “</a:t>
            </a:r>
            <a:r>
              <a:rPr lang="en-GB" sz="3600" dirty="0" err="1"/>
              <a:t>classique</a:t>
            </a:r>
            <a:r>
              <a:rPr lang="en-GB" sz="3600" dirty="0"/>
              <a:t>” du chef de </a:t>
            </a:r>
            <a:r>
              <a:rPr lang="en-GB" sz="3600" dirty="0" err="1"/>
              <a:t>projet</a:t>
            </a:r>
            <a:endParaRPr lang="fr-FR" sz="3600" dirty="0"/>
          </a:p>
        </p:txBody>
      </p:sp>
      <p:sp>
        <p:nvSpPr>
          <p:cNvPr id="3" name="Espace réservé du contenu 2"/>
          <p:cNvSpPr>
            <a:spLocks noGrp="1"/>
          </p:cNvSpPr>
          <p:nvPr>
            <p:ph idx="1"/>
          </p:nvPr>
        </p:nvSpPr>
        <p:spPr>
          <a:xfrm>
            <a:off x="457200" y="1571612"/>
            <a:ext cx="8229600" cy="4752988"/>
          </a:xfrm>
        </p:spPr>
        <p:txBody>
          <a:bodyPr>
            <a:normAutofit fontScale="85000" lnSpcReduction="20000"/>
          </a:bodyPr>
          <a:lstStyle/>
          <a:p>
            <a:r>
              <a:rPr lang="fr-FR" sz="2800" dirty="0"/>
              <a:t>Écriture du cahier des charges</a:t>
            </a:r>
          </a:p>
          <a:p>
            <a:r>
              <a:rPr lang="fr-FR" sz="2800" dirty="0"/>
              <a:t>Définition des priorités</a:t>
            </a:r>
          </a:p>
          <a:p>
            <a:r>
              <a:rPr lang="fr-FR" sz="2800" dirty="0"/>
              <a:t>Répartition des tâches</a:t>
            </a:r>
          </a:p>
          <a:p>
            <a:r>
              <a:rPr lang="fr-FR" sz="2800" dirty="0"/>
              <a:t>Gestion de l’équipe</a:t>
            </a:r>
          </a:p>
          <a:p>
            <a:r>
              <a:rPr lang="fr-FR" sz="2800" dirty="0"/>
              <a:t>Évaluation des risques</a:t>
            </a:r>
          </a:p>
          <a:p>
            <a:r>
              <a:rPr lang="fr-FR" sz="2800" dirty="0"/>
              <a:t>S’assurer de la qualité des développements</a:t>
            </a:r>
          </a:p>
          <a:p>
            <a:r>
              <a:rPr lang="fr-FR" sz="2800" dirty="0"/>
              <a:t>Définir le processus de travail, la méthodologie</a:t>
            </a:r>
          </a:p>
          <a:p>
            <a:r>
              <a:rPr lang="fr-FR" sz="2800" dirty="0"/>
              <a:t>Fournir une solution technique</a:t>
            </a:r>
          </a:p>
          <a:p>
            <a:r>
              <a:rPr lang="fr-FR" sz="2800" dirty="0"/>
              <a:t>Communiquer et reporter à la hiérarchie et au client de façon régulière</a:t>
            </a:r>
          </a:p>
          <a:p>
            <a:r>
              <a:rPr lang="fr-FR" sz="2800" dirty="0"/>
              <a:t>Contrôler le budget, les délais et la portée du projet</a:t>
            </a:r>
          </a:p>
          <a:p>
            <a:r>
              <a:rPr lang="fr-FR" sz="2800" dirty="0"/>
              <a:t>Superviser la maintenance et l’évolution du projet</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heckerboard(across)">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heckerboard(across)">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heckerboard(across)">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heckerboard(across)">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heckerboard(across)">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heckerboard(across)">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La répartition des responsabilités dans </a:t>
            </a:r>
            <a:r>
              <a:rPr lang="fr-FR" dirty="0" err="1"/>
              <a:t>Scrum</a:t>
            </a:r>
            <a:endParaRPr lang="fr-FR" dirty="0"/>
          </a:p>
        </p:txBody>
      </p:sp>
      <p:pic>
        <p:nvPicPr>
          <p:cNvPr id="4" name="Picture 2" descr="C:\Users\Tim\Desktop\formation\Formation Agile\Formation Agile moi\image\Tableau-Guide-des-métiers-1.jpg"/>
          <p:cNvPicPr>
            <a:picLocks noGrp="1" noChangeAspect="1" noChangeArrowheads="1"/>
          </p:cNvPicPr>
          <p:nvPr>
            <p:ph idx="1"/>
          </p:nvPr>
        </p:nvPicPr>
        <p:blipFill>
          <a:blip r:embed="rId2"/>
          <a:srcRect/>
          <a:stretch>
            <a:fillRect/>
          </a:stretch>
        </p:blipFill>
        <p:spPr>
          <a:xfrm>
            <a:off x="466992" y="1935163"/>
            <a:ext cx="8210015" cy="4389437"/>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24648"/>
          </a:xfrm>
        </p:spPr>
        <p:txBody>
          <a:bodyPr>
            <a:normAutofit fontScale="90000"/>
          </a:bodyPr>
          <a:lstStyle/>
          <a:p>
            <a:r>
              <a:rPr lang="fr-FR" dirty="0"/>
              <a:t>Le </a:t>
            </a:r>
            <a:r>
              <a:rPr lang="fr-FR" dirty="0" err="1"/>
              <a:t>Scrum</a:t>
            </a:r>
            <a:r>
              <a:rPr lang="fr-FR" dirty="0"/>
              <a:t> Master </a:t>
            </a:r>
          </a:p>
        </p:txBody>
      </p:sp>
      <p:sp>
        <p:nvSpPr>
          <p:cNvPr id="3" name="Espace réservé du contenu 2"/>
          <p:cNvSpPr>
            <a:spLocks noGrp="1"/>
          </p:cNvSpPr>
          <p:nvPr>
            <p:ph idx="1"/>
          </p:nvPr>
        </p:nvSpPr>
        <p:spPr>
          <a:xfrm>
            <a:off x="457200" y="1500174"/>
            <a:ext cx="8229600" cy="4824426"/>
          </a:xfrm>
        </p:spPr>
        <p:txBody>
          <a:bodyPr/>
          <a:lstStyle/>
          <a:p>
            <a:r>
              <a:rPr lang="fr-FR" dirty="0"/>
              <a:t>Une sorte de chef de projet mais en </a:t>
            </a:r>
            <a:r>
              <a:rPr lang="fr-FR" dirty="0" err="1"/>
              <a:t>scrum</a:t>
            </a:r>
            <a:r>
              <a:rPr lang="fr-FR" dirty="0"/>
              <a:t>, non ?</a:t>
            </a:r>
          </a:p>
          <a:p>
            <a:endParaRPr lang="fr-FR" dirty="0"/>
          </a:p>
          <a:p>
            <a:r>
              <a:rPr lang="fr-FR" dirty="0"/>
              <a:t>Principales différences : </a:t>
            </a:r>
          </a:p>
          <a:p>
            <a:pPr lvl="1"/>
            <a:r>
              <a:rPr lang="fr-FR" dirty="0"/>
              <a:t>La notion hiérarchique </a:t>
            </a:r>
          </a:p>
          <a:p>
            <a:pPr lvl="1"/>
            <a:r>
              <a:rPr lang="fr-FR" dirty="0"/>
              <a:t>Le périmètre méthodologique </a:t>
            </a:r>
          </a:p>
          <a:p>
            <a:endParaRPr lang="fr-FR" dirty="0"/>
          </a:p>
          <a:p>
            <a:r>
              <a:rPr lang="fr-FR" dirty="0"/>
              <a:t>Manager ? Oui mais les </a:t>
            </a:r>
            <a:r>
              <a:rPr lang="fr-FR" dirty="0" err="1"/>
              <a:t>process</a:t>
            </a:r>
            <a:r>
              <a:rPr lang="fr-FR" dirty="0"/>
              <a:t>, pas les équipes ! </a:t>
            </a:r>
          </a:p>
          <a:p>
            <a:endParaRPr lang="fr-FR" dirty="0"/>
          </a:p>
          <a:p>
            <a:endParaRPr lang="fr-F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Rôle : Méthode et organisation </a:t>
            </a:r>
          </a:p>
        </p:txBody>
      </p:sp>
      <p:sp>
        <p:nvSpPr>
          <p:cNvPr id="3" name="Espace réservé du contenu 2"/>
          <p:cNvSpPr>
            <a:spLocks noGrp="1"/>
          </p:cNvSpPr>
          <p:nvPr>
            <p:ph idx="1"/>
          </p:nvPr>
        </p:nvSpPr>
        <p:spPr>
          <a:xfrm>
            <a:off x="457200" y="1428736"/>
            <a:ext cx="8229600" cy="4895864"/>
          </a:xfrm>
        </p:spPr>
        <p:txBody>
          <a:bodyPr>
            <a:normAutofit/>
          </a:bodyPr>
          <a:lstStyle/>
          <a:p>
            <a:r>
              <a:rPr lang="fr-FR" dirty="0"/>
              <a:t>Responsabilité méthodologique </a:t>
            </a:r>
          </a:p>
          <a:p>
            <a:endParaRPr lang="fr-FR" dirty="0"/>
          </a:p>
          <a:p>
            <a:r>
              <a:rPr lang="fr-FR" dirty="0"/>
              <a:t>Organisateur </a:t>
            </a:r>
          </a:p>
          <a:p>
            <a:endParaRPr lang="fr-FR" dirty="0"/>
          </a:p>
          <a:p>
            <a:r>
              <a:rPr lang="fr-FR" dirty="0"/>
              <a:t>Facilitateur </a:t>
            </a:r>
          </a:p>
          <a:p>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checkerboard(across)">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Ses compétences, son rôle  </a:t>
            </a:r>
          </a:p>
        </p:txBody>
      </p:sp>
      <p:sp>
        <p:nvSpPr>
          <p:cNvPr id="3" name="Espace réservé du contenu 2"/>
          <p:cNvSpPr>
            <a:spLocks noGrp="1"/>
          </p:cNvSpPr>
          <p:nvPr>
            <p:ph idx="1"/>
          </p:nvPr>
        </p:nvSpPr>
        <p:spPr/>
        <p:txBody>
          <a:bodyPr>
            <a:normAutofit/>
          </a:bodyPr>
          <a:lstStyle/>
          <a:p>
            <a:r>
              <a:rPr lang="fr-FR" sz="2000" dirty="0"/>
              <a:t>Être </a:t>
            </a:r>
            <a:r>
              <a:rPr lang="fr-FR" sz="2000" dirty="0" err="1"/>
              <a:t>Scrum</a:t>
            </a:r>
            <a:r>
              <a:rPr lang="fr-FR" sz="2000" dirty="0"/>
              <a:t> Master requiert les compétences suivantes :</a:t>
            </a:r>
          </a:p>
          <a:p>
            <a:pPr lvl="1"/>
            <a:r>
              <a:rPr lang="fr-FR" sz="2000" dirty="0"/>
              <a:t>Une base de connaissances </a:t>
            </a:r>
            <a:r>
              <a:rPr lang="fr-FR" sz="2000" dirty="0" err="1"/>
              <a:t>Scrum</a:t>
            </a:r>
            <a:r>
              <a:rPr lang="fr-FR" sz="2000" dirty="0"/>
              <a:t> et Agile</a:t>
            </a:r>
          </a:p>
          <a:p>
            <a:pPr lvl="1"/>
            <a:r>
              <a:rPr lang="fr-FR" sz="2000" dirty="0"/>
              <a:t>Une capacité à transmettre et à évaluer les acquis</a:t>
            </a:r>
          </a:p>
          <a:p>
            <a:pPr lvl="1"/>
            <a:r>
              <a:rPr lang="fr-FR" sz="2000" dirty="0"/>
              <a:t>Une intelligence relationnelle : un </a:t>
            </a:r>
            <a:r>
              <a:rPr lang="fr-FR" sz="2000" dirty="0" err="1"/>
              <a:t>mindset</a:t>
            </a:r>
            <a:endParaRPr lang="fr-FR" sz="2000" dirty="0"/>
          </a:p>
          <a:p>
            <a:pPr lvl="1">
              <a:buNone/>
            </a:pPr>
            <a:r>
              <a:rPr lang="fr-FR" sz="2000" dirty="0"/>
              <a:t> </a:t>
            </a:r>
          </a:p>
          <a:p>
            <a:r>
              <a:rPr lang="fr-FR" sz="2000" dirty="0"/>
              <a:t>Il n’exploite pas les compétences, il motive les individus </a:t>
            </a:r>
          </a:p>
          <a:p>
            <a:r>
              <a:rPr lang="fr-FR" sz="2000" dirty="0"/>
              <a:t>Il n’est pas au dessus, il est dans l’équipe </a:t>
            </a:r>
          </a:p>
          <a:p>
            <a:r>
              <a:rPr lang="fr-FR" sz="2000" dirty="0"/>
              <a:t>Il ne dirige pas, il guide</a:t>
            </a:r>
          </a:p>
          <a:p>
            <a:r>
              <a:rPr lang="fr-FR" sz="2000" dirty="0"/>
              <a:t>Il ne cherche pas qui a fait la faute, il accompagne jusqu’à la solution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checkerboard(across)">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heckerboard(across)">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heckerboard(across)">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heckerboard(across)">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500174"/>
            <a:ext cx="8229600" cy="4824426"/>
          </a:xfrm>
        </p:spPr>
        <p:txBody>
          <a:bodyPr>
            <a:normAutofit/>
          </a:bodyPr>
          <a:lstStyle/>
          <a:p>
            <a:pPr>
              <a:buNone/>
            </a:pPr>
            <a:r>
              <a:rPr lang="fr-FR" b="1" dirty="0"/>
              <a:t>Le cycle en V</a:t>
            </a:r>
          </a:p>
          <a:p>
            <a:pPr>
              <a:buNone/>
            </a:pPr>
            <a:endParaRPr lang="fr-FR" dirty="0"/>
          </a:p>
          <a:p>
            <a:pPr>
              <a:buNone/>
            </a:pPr>
            <a:endParaRPr lang="fr-FR" dirty="0"/>
          </a:p>
          <a:p>
            <a:pPr>
              <a:buNone/>
            </a:pPr>
            <a:endParaRPr lang="fr-FR" dirty="0"/>
          </a:p>
          <a:p>
            <a:pPr>
              <a:buNone/>
            </a:pPr>
            <a:endParaRPr lang="fr-FR" dirty="0"/>
          </a:p>
          <a:p>
            <a:pPr>
              <a:buNone/>
            </a:pPr>
            <a:endParaRPr lang="fr-FR" dirty="0"/>
          </a:p>
        </p:txBody>
      </p:sp>
      <p:pic>
        <p:nvPicPr>
          <p:cNvPr id="5122" name="Picture 2" descr="C:\Users\Tim\Desktop\formation agile\Formation Agile moi\image\cycle en V.png"/>
          <p:cNvPicPr>
            <a:picLocks noChangeAspect="1" noChangeArrowheads="1"/>
          </p:cNvPicPr>
          <p:nvPr/>
        </p:nvPicPr>
        <p:blipFill>
          <a:blip r:embed="rId2"/>
          <a:srcRect/>
          <a:stretch>
            <a:fillRect/>
          </a:stretch>
        </p:blipFill>
        <p:spPr bwMode="auto">
          <a:xfrm>
            <a:off x="1000100" y="2357430"/>
            <a:ext cx="7315251" cy="3714776"/>
          </a:xfrm>
          <a:prstGeom prst="rect">
            <a:avLst/>
          </a:prstGeom>
          <a:noFill/>
        </p:spPr>
      </p:pic>
      <p:sp>
        <p:nvSpPr>
          <p:cNvPr id="4" name="Titre 1"/>
          <p:cNvSpPr>
            <a:spLocks noGrp="1"/>
          </p:cNvSpPr>
          <p:nvPr>
            <p:ph type="title"/>
          </p:nvPr>
        </p:nvSpPr>
        <p:spPr>
          <a:xfrm>
            <a:off x="500034" y="642918"/>
            <a:ext cx="8229600" cy="724648"/>
          </a:xfrm>
        </p:spPr>
        <p:txBody>
          <a:bodyPr>
            <a:normAutofit fontScale="90000"/>
          </a:bodyPr>
          <a:lstStyle/>
          <a:p>
            <a:r>
              <a:rPr lang="fr-FR" dirty="0"/>
              <a:t>Les Méthodes Classiques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7257E-47DA-45C4-B740-D62657C9621F}"/>
              </a:ext>
            </a:extLst>
          </p:cNvPr>
          <p:cNvSpPr>
            <a:spLocks noGrp="1"/>
          </p:cNvSpPr>
          <p:nvPr>
            <p:ph type="ctrTitle"/>
          </p:nvPr>
        </p:nvSpPr>
        <p:spPr>
          <a:xfrm>
            <a:off x="507302" y="620688"/>
            <a:ext cx="7851648" cy="1828800"/>
          </a:xfrm>
        </p:spPr>
        <p:txBody>
          <a:bodyPr/>
          <a:lstStyle/>
          <a:p>
            <a:pPr algn="l"/>
            <a:r>
              <a:rPr lang="en-US" dirty="0"/>
              <a:t>Scrum Guide 2020 : le Nouveau Scrum Master</a:t>
            </a:r>
          </a:p>
        </p:txBody>
      </p:sp>
      <p:sp>
        <p:nvSpPr>
          <p:cNvPr id="10" name="Subtitle 2">
            <a:extLst>
              <a:ext uri="{FF2B5EF4-FFF2-40B4-BE49-F238E27FC236}">
                <a16:creationId xmlns:a16="http://schemas.microsoft.com/office/drawing/2014/main" id="{40D532DF-7B7A-4857-BBE9-EBECA1F7AB31}"/>
              </a:ext>
            </a:extLst>
          </p:cNvPr>
          <p:cNvSpPr>
            <a:spLocks noGrp="1"/>
          </p:cNvSpPr>
          <p:nvPr>
            <p:ph type="subTitle" idx="1"/>
          </p:nvPr>
        </p:nvSpPr>
        <p:spPr>
          <a:xfrm>
            <a:off x="533400" y="3228536"/>
            <a:ext cx="7854696" cy="1752600"/>
          </a:xfrm>
        </p:spPr>
        <p:txBody>
          <a:bodyPr/>
          <a:lstStyle/>
          <a:p>
            <a:pPr algn="l"/>
            <a:r>
              <a:rPr lang="en-US" dirty="0"/>
              <a:t>Le Scrum Master </a:t>
            </a:r>
            <a:r>
              <a:rPr lang="en-US" dirty="0" err="1"/>
              <a:t>est</a:t>
            </a:r>
            <a:r>
              <a:rPr lang="en-US" dirty="0"/>
              <a:t> </a:t>
            </a:r>
            <a:r>
              <a:rPr lang="en-US" dirty="0" err="1"/>
              <a:t>redevable</a:t>
            </a:r>
            <a:r>
              <a:rPr lang="en-US" dirty="0"/>
              <a:t> de </a:t>
            </a:r>
            <a:r>
              <a:rPr lang="en-US" dirty="0" err="1"/>
              <a:t>l’efficacité</a:t>
            </a:r>
            <a:r>
              <a:rPr lang="en-US" dirty="0"/>
              <a:t> de la Scum Team. Il </a:t>
            </a:r>
            <a:r>
              <a:rPr lang="en-US" dirty="0" err="1"/>
              <a:t>permet</a:t>
            </a:r>
            <a:r>
              <a:rPr lang="en-US" dirty="0"/>
              <a:t> à la Scrum Team </a:t>
            </a:r>
            <a:r>
              <a:rPr lang="en-US" dirty="0" err="1"/>
              <a:t>d’améliorer</a:t>
            </a:r>
            <a:r>
              <a:rPr lang="en-US" dirty="0"/>
              <a:t> </a:t>
            </a:r>
            <a:r>
              <a:rPr lang="en-US" dirty="0" err="1"/>
              <a:t>ses</a:t>
            </a:r>
            <a:r>
              <a:rPr lang="en-US" dirty="0"/>
              <a:t> pratiques </a:t>
            </a:r>
            <a:r>
              <a:rPr lang="en-US" dirty="0" err="1"/>
              <a:t>en</a:t>
            </a:r>
            <a:r>
              <a:rPr lang="en-US" dirty="0"/>
              <a:t> </a:t>
            </a:r>
            <a:r>
              <a:rPr lang="en-US" dirty="0" err="1"/>
              <a:t>suivant</a:t>
            </a:r>
            <a:r>
              <a:rPr lang="en-US" dirty="0"/>
              <a:t> le cadre de travail Scrum </a:t>
            </a:r>
          </a:p>
        </p:txBody>
      </p:sp>
    </p:spTree>
    <p:extLst>
      <p:ext uri="{BB962C8B-B14F-4D97-AF65-F5344CB8AC3E}">
        <p14:creationId xmlns:p14="http://schemas.microsoft.com/office/powerpoint/2010/main" val="3701062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dirty="0"/>
              <a:t>Qu’est ce qu’un processus ? </a:t>
            </a:r>
          </a:p>
        </p:txBody>
      </p:sp>
      <p:sp>
        <p:nvSpPr>
          <p:cNvPr id="5" name="ZoneTexte 4"/>
          <p:cNvSpPr txBox="1"/>
          <p:nvPr/>
        </p:nvSpPr>
        <p:spPr>
          <a:xfrm>
            <a:off x="1214414" y="1357298"/>
            <a:ext cx="6643734" cy="1754326"/>
          </a:xfrm>
          <a:prstGeom prst="rect">
            <a:avLst/>
          </a:prstGeom>
          <a:noFill/>
          <a:ln>
            <a:solidFill>
              <a:schemeClr val="accent1"/>
            </a:solidFill>
          </a:ln>
        </p:spPr>
        <p:txBody>
          <a:bodyPr wrap="square" rtlCol="0">
            <a:spAutoFit/>
          </a:bodyPr>
          <a:lstStyle/>
          <a:p>
            <a:pPr marL="285750" indent="-285750" algn="just">
              <a:buFont typeface="Arial" panose="020B0604020202020204" pitchFamily="34" charset="0"/>
              <a:buChar char="•"/>
            </a:pPr>
            <a:r>
              <a:rPr lang="fr-FR" b="1" dirty="0"/>
              <a:t>Un objectif </a:t>
            </a:r>
            <a:r>
              <a:rPr lang="fr-FR" dirty="0"/>
              <a:t>(éviter l’usine à gaz) :</a:t>
            </a:r>
          </a:p>
          <a:p>
            <a:pPr algn="just">
              <a:buFont typeface="Arial" pitchFamily="34" charset="0"/>
              <a:buChar char="•"/>
            </a:pPr>
            <a:r>
              <a:rPr lang="fr-FR" dirty="0"/>
              <a:t> Des mesures (KPI)</a:t>
            </a:r>
          </a:p>
          <a:p>
            <a:pPr algn="just">
              <a:buFont typeface="Arial" pitchFamily="34" charset="0"/>
              <a:buChar char="•"/>
            </a:pPr>
            <a:r>
              <a:rPr lang="fr-FR" dirty="0"/>
              <a:t> Des Rôles </a:t>
            </a:r>
          </a:p>
          <a:p>
            <a:pPr algn="just">
              <a:buFont typeface="Arial" pitchFamily="34" charset="0"/>
              <a:buChar char="•"/>
            </a:pPr>
            <a:r>
              <a:rPr lang="fr-FR" dirty="0"/>
              <a:t> Un modus </a:t>
            </a:r>
            <a:r>
              <a:rPr lang="fr-FR" dirty="0" err="1"/>
              <a:t>operandi</a:t>
            </a:r>
            <a:r>
              <a:rPr lang="fr-FR" dirty="0"/>
              <a:t> </a:t>
            </a:r>
          </a:p>
          <a:p>
            <a:pPr algn="just">
              <a:buFont typeface="Arial" pitchFamily="34" charset="0"/>
              <a:buChar char="•"/>
            </a:pPr>
            <a:r>
              <a:rPr lang="fr-FR" dirty="0"/>
              <a:t> Feedback</a:t>
            </a:r>
          </a:p>
          <a:p>
            <a:pPr algn="just">
              <a:buFont typeface="Arial" pitchFamily="34" charset="0"/>
              <a:buChar char="•"/>
            </a:pPr>
            <a:r>
              <a:rPr lang="fr-FR" dirty="0"/>
              <a:t> Plan d’amélioration  </a:t>
            </a:r>
          </a:p>
        </p:txBody>
      </p:sp>
      <p:sp>
        <p:nvSpPr>
          <p:cNvPr id="6" name="ZoneTexte 5"/>
          <p:cNvSpPr txBox="1"/>
          <p:nvPr/>
        </p:nvSpPr>
        <p:spPr>
          <a:xfrm>
            <a:off x="1214414" y="3214686"/>
            <a:ext cx="6643734" cy="369332"/>
          </a:xfrm>
          <a:prstGeom prst="rect">
            <a:avLst/>
          </a:prstGeom>
          <a:noFill/>
          <a:ln>
            <a:solidFill>
              <a:schemeClr val="accent1"/>
            </a:solidFill>
          </a:ln>
        </p:spPr>
        <p:txBody>
          <a:bodyPr wrap="square" rtlCol="0">
            <a:spAutoFit/>
          </a:bodyPr>
          <a:lstStyle/>
          <a:p>
            <a:pPr algn="just"/>
            <a:r>
              <a:rPr lang="fr-FR" dirty="0"/>
              <a:t>Input  =&gt; Exécution du processus =&gt; Output </a:t>
            </a:r>
          </a:p>
        </p:txBody>
      </p:sp>
      <p:sp>
        <p:nvSpPr>
          <p:cNvPr id="7" name="ZoneTexte 6"/>
          <p:cNvSpPr txBox="1"/>
          <p:nvPr/>
        </p:nvSpPr>
        <p:spPr>
          <a:xfrm>
            <a:off x="1214414" y="3714752"/>
            <a:ext cx="6643734" cy="369332"/>
          </a:xfrm>
          <a:prstGeom prst="rect">
            <a:avLst/>
          </a:prstGeom>
          <a:noFill/>
          <a:ln>
            <a:solidFill>
              <a:schemeClr val="accent1"/>
            </a:solidFill>
          </a:ln>
        </p:spPr>
        <p:txBody>
          <a:bodyPr wrap="square" rtlCol="0">
            <a:spAutoFit/>
          </a:bodyPr>
          <a:lstStyle/>
          <a:p>
            <a:r>
              <a:rPr lang="fr-FR" dirty="0"/>
              <a:t>Personnes compétentes avec les bons outils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Le management visuel</a:t>
            </a:r>
          </a:p>
        </p:txBody>
      </p:sp>
      <p:sp>
        <p:nvSpPr>
          <p:cNvPr id="3" name="Espace réservé du contenu 2"/>
          <p:cNvSpPr>
            <a:spLocks noGrp="1"/>
          </p:cNvSpPr>
          <p:nvPr>
            <p:ph idx="1"/>
          </p:nvPr>
        </p:nvSpPr>
        <p:spPr>
          <a:xfrm>
            <a:off x="457200" y="1428736"/>
            <a:ext cx="8229600" cy="4895864"/>
          </a:xfrm>
        </p:spPr>
        <p:txBody>
          <a:bodyPr/>
          <a:lstStyle/>
          <a:p>
            <a:endParaRPr lang="fr-FR" dirty="0"/>
          </a:p>
        </p:txBody>
      </p:sp>
      <p:pic>
        <p:nvPicPr>
          <p:cNvPr id="2050" name="Picture 2" descr="C:\Users\Tim\Desktop\formation\Formation Agile\Formation Agile moi\image\1a4f191a96141df4ee9aebd6475999f6.png"/>
          <p:cNvPicPr>
            <a:picLocks noChangeAspect="1" noChangeArrowheads="1"/>
          </p:cNvPicPr>
          <p:nvPr/>
        </p:nvPicPr>
        <p:blipFill>
          <a:blip r:embed="rId2"/>
          <a:srcRect/>
          <a:stretch>
            <a:fillRect/>
          </a:stretch>
        </p:blipFill>
        <p:spPr bwMode="auto">
          <a:xfrm>
            <a:off x="0" y="1415954"/>
            <a:ext cx="9144000" cy="4568801"/>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510334"/>
          </a:xfrm>
        </p:spPr>
        <p:txBody>
          <a:bodyPr>
            <a:normAutofit fontScale="90000"/>
          </a:bodyPr>
          <a:lstStyle/>
          <a:p>
            <a:r>
              <a:rPr lang="fr-FR" dirty="0" err="1"/>
              <a:t>Moving</a:t>
            </a:r>
            <a:r>
              <a:rPr lang="fr-FR" dirty="0"/>
              <a:t> </a:t>
            </a:r>
            <a:r>
              <a:rPr lang="fr-FR" dirty="0" err="1"/>
              <a:t>Motivator</a:t>
            </a:r>
            <a:r>
              <a:rPr lang="fr-FR" dirty="0"/>
              <a:t> </a:t>
            </a:r>
          </a:p>
        </p:txBody>
      </p:sp>
      <p:pic>
        <p:nvPicPr>
          <p:cNvPr id="1026" name="Picture 2" descr="C:\Users\Tim\Desktop\formation agile\Formation Agile moi\image\Motivators.jpg"/>
          <p:cNvPicPr>
            <a:picLocks noChangeAspect="1" noChangeArrowheads="1"/>
          </p:cNvPicPr>
          <p:nvPr/>
        </p:nvPicPr>
        <p:blipFill>
          <a:blip r:embed="rId2"/>
          <a:srcRect/>
          <a:stretch>
            <a:fillRect/>
          </a:stretch>
        </p:blipFill>
        <p:spPr bwMode="auto">
          <a:xfrm>
            <a:off x="0" y="1714488"/>
            <a:ext cx="9014260" cy="357190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8229600" cy="724648"/>
          </a:xfrm>
        </p:spPr>
        <p:txBody>
          <a:bodyPr>
            <a:normAutofit fontScale="90000"/>
          </a:bodyPr>
          <a:lstStyle/>
          <a:p>
            <a:r>
              <a:rPr lang="fr-FR" dirty="0"/>
              <a:t>Matrice de compétences </a:t>
            </a:r>
          </a:p>
        </p:txBody>
      </p:sp>
      <p:graphicFrame>
        <p:nvGraphicFramePr>
          <p:cNvPr id="4" name="Tableau 3"/>
          <p:cNvGraphicFramePr>
            <a:graphicFrameLocks noGrp="1"/>
          </p:cNvGraphicFramePr>
          <p:nvPr/>
        </p:nvGraphicFramePr>
        <p:xfrm>
          <a:off x="142844" y="1000108"/>
          <a:ext cx="8786873" cy="4071963"/>
        </p:xfrm>
        <a:graphic>
          <a:graphicData uri="http://schemas.openxmlformats.org/drawingml/2006/table">
            <a:tbl>
              <a:tblPr firstRow="1" bandRow="1">
                <a:tableStyleId>{5C22544A-7EE6-4342-B048-85BDC9FD1C3A}</a:tableStyleId>
              </a:tblPr>
              <a:tblGrid>
                <a:gridCol w="1375337">
                  <a:extLst>
                    <a:ext uri="{9D8B030D-6E8A-4147-A177-3AD203B41FA5}">
                      <a16:colId xmlns:a16="http://schemas.microsoft.com/office/drawing/2014/main" val="20000"/>
                    </a:ext>
                  </a:extLst>
                </a:gridCol>
                <a:gridCol w="618902">
                  <a:extLst>
                    <a:ext uri="{9D8B030D-6E8A-4147-A177-3AD203B41FA5}">
                      <a16:colId xmlns:a16="http://schemas.microsoft.com/office/drawing/2014/main" val="20001"/>
                    </a:ext>
                  </a:extLst>
                </a:gridCol>
                <a:gridCol w="641825">
                  <a:extLst>
                    <a:ext uri="{9D8B030D-6E8A-4147-A177-3AD203B41FA5}">
                      <a16:colId xmlns:a16="http://schemas.microsoft.com/office/drawing/2014/main" val="20002"/>
                    </a:ext>
                  </a:extLst>
                </a:gridCol>
                <a:gridCol w="878687">
                  <a:extLst>
                    <a:ext uri="{9D8B030D-6E8A-4147-A177-3AD203B41FA5}">
                      <a16:colId xmlns:a16="http://schemas.microsoft.com/office/drawing/2014/main" val="20003"/>
                    </a:ext>
                  </a:extLst>
                </a:gridCol>
                <a:gridCol w="878687">
                  <a:extLst>
                    <a:ext uri="{9D8B030D-6E8A-4147-A177-3AD203B41FA5}">
                      <a16:colId xmlns:a16="http://schemas.microsoft.com/office/drawing/2014/main" val="20004"/>
                    </a:ext>
                  </a:extLst>
                </a:gridCol>
                <a:gridCol w="878687">
                  <a:extLst>
                    <a:ext uri="{9D8B030D-6E8A-4147-A177-3AD203B41FA5}">
                      <a16:colId xmlns:a16="http://schemas.microsoft.com/office/drawing/2014/main" val="20005"/>
                    </a:ext>
                  </a:extLst>
                </a:gridCol>
                <a:gridCol w="878687">
                  <a:extLst>
                    <a:ext uri="{9D8B030D-6E8A-4147-A177-3AD203B41FA5}">
                      <a16:colId xmlns:a16="http://schemas.microsoft.com/office/drawing/2014/main" val="20006"/>
                    </a:ext>
                  </a:extLst>
                </a:gridCol>
                <a:gridCol w="878687">
                  <a:extLst>
                    <a:ext uri="{9D8B030D-6E8A-4147-A177-3AD203B41FA5}">
                      <a16:colId xmlns:a16="http://schemas.microsoft.com/office/drawing/2014/main" val="20007"/>
                    </a:ext>
                  </a:extLst>
                </a:gridCol>
                <a:gridCol w="828681">
                  <a:extLst>
                    <a:ext uri="{9D8B030D-6E8A-4147-A177-3AD203B41FA5}">
                      <a16:colId xmlns:a16="http://schemas.microsoft.com/office/drawing/2014/main" val="20008"/>
                    </a:ext>
                  </a:extLst>
                </a:gridCol>
                <a:gridCol w="928693">
                  <a:extLst>
                    <a:ext uri="{9D8B030D-6E8A-4147-A177-3AD203B41FA5}">
                      <a16:colId xmlns:a16="http://schemas.microsoft.com/office/drawing/2014/main" val="20009"/>
                    </a:ext>
                  </a:extLst>
                </a:gridCol>
              </a:tblGrid>
              <a:tr h="446923">
                <a:tc>
                  <a:txBody>
                    <a:bodyPr/>
                    <a:lstStyle/>
                    <a:p>
                      <a:r>
                        <a:rPr lang="fr-FR" dirty="0" err="1"/>
                        <a:t>Skill</a:t>
                      </a:r>
                      <a:endParaRPr lang="fr-FR" dirty="0"/>
                    </a:p>
                  </a:txBody>
                  <a:tcPr/>
                </a:tc>
                <a:tc gridSpan="2">
                  <a:txBody>
                    <a:bodyPr/>
                    <a:lstStyle/>
                    <a:p>
                      <a:r>
                        <a:rPr lang="fr-FR" dirty="0"/>
                        <a:t>Tim</a:t>
                      </a:r>
                    </a:p>
                  </a:txBody>
                  <a:tcPr/>
                </a:tc>
                <a:tc hMerge="1">
                  <a:txBody>
                    <a:bodyPr/>
                    <a:lstStyle/>
                    <a:p>
                      <a:endParaRPr lang="fr-FR" dirty="0"/>
                    </a:p>
                  </a:txBody>
                  <a:tcPr/>
                </a:tc>
                <a:tc gridSpan="2">
                  <a:txBody>
                    <a:bodyPr/>
                    <a:lstStyle/>
                    <a:p>
                      <a:r>
                        <a:rPr lang="fr-FR" dirty="0"/>
                        <a:t>Manon</a:t>
                      </a:r>
                    </a:p>
                  </a:txBody>
                  <a:tcPr/>
                </a:tc>
                <a:tc hMerge="1">
                  <a:txBody>
                    <a:bodyPr/>
                    <a:lstStyle/>
                    <a:p>
                      <a:endParaRPr lang="fr-FR" dirty="0"/>
                    </a:p>
                  </a:txBody>
                  <a:tcPr/>
                </a:tc>
                <a:tc gridSpan="2">
                  <a:txBody>
                    <a:bodyPr/>
                    <a:lstStyle/>
                    <a:p>
                      <a:r>
                        <a:rPr lang="fr-FR" dirty="0"/>
                        <a:t>Maxime</a:t>
                      </a:r>
                    </a:p>
                  </a:txBody>
                  <a:tcPr/>
                </a:tc>
                <a:tc hMerge="1">
                  <a:txBody>
                    <a:bodyPr/>
                    <a:lstStyle/>
                    <a:p>
                      <a:endParaRPr lang="fr-FR" dirty="0"/>
                    </a:p>
                  </a:txBody>
                  <a:tcPr/>
                </a:tc>
                <a:tc gridSpan="2">
                  <a:txBody>
                    <a:bodyPr/>
                    <a:lstStyle/>
                    <a:p>
                      <a:r>
                        <a:rPr lang="fr-FR" dirty="0"/>
                        <a:t>Laura</a:t>
                      </a:r>
                    </a:p>
                  </a:txBody>
                  <a:tcPr/>
                </a:tc>
                <a:tc hMerge="1">
                  <a:txBody>
                    <a:bodyPr/>
                    <a:lstStyle/>
                    <a:p>
                      <a:endParaRPr lang="fr-FR" dirty="0"/>
                    </a:p>
                  </a:txBody>
                  <a:tcPr/>
                </a:tc>
                <a:tc>
                  <a:txBody>
                    <a:bodyPr/>
                    <a:lstStyle/>
                    <a:p>
                      <a:r>
                        <a:rPr lang="fr-FR" dirty="0"/>
                        <a:t>total</a:t>
                      </a:r>
                    </a:p>
                  </a:txBody>
                  <a:tcPr/>
                </a:tc>
                <a:extLst>
                  <a:ext uri="{0D108BD9-81ED-4DB2-BD59-A6C34878D82A}">
                    <a16:rowId xmlns:a16="http://schemas.microsoft.com/office/drawing/2014/main" val="10000"/>
                  </a:ext>
                </a:extLst>
              </a:tr>
              <a:tr h="453130">
                <a:tc>
                  <a:txBody>
                    <a:bodyPr/>
                    <a:lstStyle/>
                    <a:p>
                      <a:r>
                        <a:rPr lang="fr-FR" dirty="0"/>
                        <a:t>Front</a:t>
                      </a:r>
                    </a:p>
                  </a:txBody>
                  <a:tcPr/>
                </a:tc>
                <a:tc>
                  <a:txBody>
                    <a:bodyPr/>
                    <a:lstStyle/>
                    <a:p>
                      <a:endParaRPr lang="fr-FR" dirty="0"/>
                    </a:p>
                  </a:txBody>
                  <a:tcPr/>
                </a:tc>
                <a:tc>
                  <a:txBody>
                    <a:bodyPr/>
                    <a:lstStyle/>
                    <a:p>
                      <a:r>
                        <a:rPr lang="fr-FR" dirty="0"/>
                        <a:t>-</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1</a:t>
                      </a:r>
                    </a:p>
                  </a:txBody>
                  <a:tcPr/>
                </a:tc>
                <a:tc>
                  <a:txBody>
                    <a:bodyPr/>
                    <a:lstStyle/>
                    <a:p>
                      <a:r>
                        <a:rPr lang="fr-FR" dirty="0"/>
                        <a:t>3</a:t>
                      </a:r>
                    </a:p>
                  </a:txBody>
                  <a:tcPr/>
                </a:tc>
                <a:extLst>
                  <a:ext uri="{0D108BD9-81ED-4DB2-BD59-A6C34878D82A}">
                    <a16:rowId xmlns:a16="http://schemas.microsoft.com/office/drawing/2014/main" val="10001"/>
                  </a:ext>
                </a:extLst>
              </a:tr>
              <a:tr h="453130">
                <a:tc>
                  <a:txBody>
                    <a:bodyPr/>
                    <a:lstStyle/>
                    <a:p>
                      <a:r>
                        <a:rPr lang="fr-FR" dirty="0"/>
                        <a:t>Back</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0</a:t>
                      </a:r>
                    </a:p>
                  </a:txBody>
                  <a:tcPr/>
                </a:tc>
                <a:tc>
                  <a:txBody>
                    <a:bodyPr/>
                    <a:lstStyle/>
                    <a:p>
                      <a:endParaRPr lang="fr-FR" dirty="0"/>
                    </a:p>
                  </a:txBody>
                  <a:tcPr/>
                </a:tc>
                <a:tc>
                  <a:txBody>
                    <a:bodyPr/>
                    <a:lstStyle/>
                    <a:p>
                      <a:r>
                        <a:rPr lang="fr-FR" dirty="0"/>
                        <a:t>0</a:t>
                      </a:r>
                    </a:p>
                  </a:txBody>
                  <a:tcPr/>
                </a:tc>
                <a:tc>
                  <a:txBody>
                    <a:bodyPr/>
                    <a:lstStyle/>
                    <a:p>
                      <a:endParaRPr lang="fr-FR" dirty="0"/>
                    </a:p>
                  </a:txBody>
                  <a:tcPr/>
                </a:tc>
                <a:tc>
                  <a:txBody>
                    <a:bodyPr/>
                    <a:lstStyle/>
                    <a:p>
                      <a:r>
                        <a:rPr lang="fr-FR" dirty="0"/>
                        <a:t>-</a:t>
                      </a:r>
                    </a:p>
                  </a:txBody>
                  <a:tcPr/>
                </a:tc>
                <a:tc>
                  <a:txBody>
                    <a:bodyPr/>
                    <a:lstStyle/>
                    <a:p>
                      <a:r>
                        <a:rPr lang="fr-FR" dirty="0"/>
                        <a:t>1</a:t>
                      </a:r>
                    </a:p>
                  </a:txBody>
                  <a:tcPr/>
                </a:tc>
                <a:extLst>
                  <a:ext uri="{0D108BD9-81ED-4DB2-BD59-A6C34878D82A}">
                    <a16:rowId xmlns:a16="http://schemas.microsoft.com/office/drawing/2014/main" val="10002"/>
                  </a:ext>
                </a:extLst>
              </a:tr>
              <a:tr h="453130">
                <a:tc>
                  <a:txBody>
                    <a:bodyPr/>
                    <a:lstStyle/>
                    <a:p>
                      <a:r>
                        <a:rPr lang="fr-FR" dirty="0"/>
                        <a:t>SQL</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1</a:t>
                      </a:r>
                    </a:p>
                  </a:txBody>
                  <a:tcPr/>
                </a:tc>
                <a:tc>
                  <a:txBody>
                    <a:bodyPr/>
                    <a:lstStyle/>
                    <a:p>
                      <a:endParaRPr lang="fr-FR"/>
                    </a:p>
                  </a:txBody>
                  <a:tcPr/>
                </a:tc>
                <a:tc>
                  <a:txBody>
                    <a:bodyPr/>
                    <a:lstStyle/>
                    <a:p>
                      <a:r>
                        <a:rPr lang="fr-FR" dirty="0"/>
                        <a:t>1</a:t>
                      </a:r>
                    </a:p>
                  </a:txBody>
                  <a:tcPr/>
                </a:tc>
                <a:tc>
                  <a:txBody>
                    <a:bodyPr/>
                    <a:lstStyle/>
                    <a:p>
                      <a:endParaRPr lang="fr-FR" dirty="0"/>
                    </a:p>
                  </a:txBody>
                  <a:tcPr/>
                </a:tc>
                <a:tc>
                  <a:txBody>
                    <a:bodyPr/>
                    <a:lstStyle/>
                    <a:p>
                      <a:r>
                        <a:rPr lang="fr-FR" dirty="0"/>
                        <a:t>0</a:t>
                      </a:r>
                    </a:p>
                  </a:txBody>
                  <a:tcPr/>
                </a:tc>
                <a:tc>
                  <a:txBody>
                    <a:bodyPr/>
                    <a:lstStyle/>
                    <a:p>
                      <a:r>
                        <a:rPr lang="fr-FR" dirty="0"/>
                        <a:t>3</a:t>
                      </a:r>
                    </a:p>
                  </a:txBody>
                  <a:tcPr/>
                </a:tc>
                <a:extLst>
                  <a:ext uri="{0D108BD9-81ED-4DB2-BD59-A6C34878D82A}">
                    <a16:rowId xmlns:a16="http://schemas.microsoft.com/office/drawing/2014/main" val="10003"/>
                  </a:ext>
                </a:extLst>
              </a:tr>
              <a:tr h="453130">
                <a:tc>
                  <a:txBody>
                    <a:bodyPr/>
                    <a:lstStyle/>
                    <a:p>
                      <a:r>
                        <a:rPr lang="fr-FR" sz="1600" dirty="0"/>
                        <a:t>Architecture</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0</a:t>
                      </a:r>
                    </a:p>
                  </a:txBody>
                  <a:tcPr/>
                </a:tc>
                <a:tc>
                  <a:txBody>
                    <a:bodyPr/>
                    <a:lstStyle/>
                    <a:p>
                      <a:endParaRPr lang="fr-FR"/>
                    </a:p>
                  </a:txBody>
                  <a:tcPr/>
                </a:tc>
                <a:tc>
                  <a:txBody>
                    <a:bodyPr/>
                    <a:lstStyle/>
                    <a:p>
                      <a:r>
                        <a:rPr lang="fr-FR" dirty="0"/>
                        <a:t>0</a:t>
                      </a:r>
                    </a:p>
                  </a:txBody>
                  <a:tcPr/>
                </a:tc>
                <a:tc>
                  <a:txBody>
                    <a:bodyPr/>
                    <a:lstStyle/>
                    <a:p>
                      <a:endParaRPr lang="fr-FR" dirty="0"/>
                    </a:p>
                  </a:txBody>
                  <a:tcPr/>
                </a:tc>
                <a:tc>
                  <a:txBody>
                    <a:bodyPr/>
                    <a:lstStyle/>
                    <a:p>
                      <a:r>
                        <a:rPr lang="fr-FR" dirty="0"/>
                        <a:t>0</a:t>
                      </a:r>
                    </a:p>
                  </a:txBody>
                  <a:tcPr/>
                </a:tc>
                <a:tc>
                  <a:txBody>
                    <a:bodyPr/>
                    <a:lstStyle/>
                    <a:p>
                      <a:r>
                        <a:rPr lang="fr-FR" dirty="0"/>
                        <a:t>1</a:t>
                      </a:r>
                    </a:p>
                  </a:txBody>
                  <a:tcPr/>
                </a:tc>
                <a:extLst>
                  <a:ext uri="{0D108BD9-81ED-4DB2-BD59-A6C34878D82A}">
                    <a16:rowId xmlns:a16="http://schemas.microsoft.com/office/drawing/2014/main" val="10004"/>
                  </a:ext>
                </a:extLst>
              </a:tr>
              <a:tr h="453130">
                <a:tc>
                  <a:txBody>
                    <a:bodyPr/>
                    <a:lstStyle/>
                    <a:p>
                      <a:r>
                        <a:rPr lang="fr-FR" dirty="0"/>
                        <a:t>intégration</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0</a:t>
                      </a:r>
                    </a:p>
                  </a:txBody>
                  <a:tcPr/>
                </a:tc>
                <a:tc>
                  <a:txBody>
                    <a:bodyPr/>
                    <a:lstStyle/>
                    <a:p>
                      <a:endParaRPr lang="fr-FR" dirty="0"/>
                    </a:p>
                  </a:txBody>
                  <a:tcPr/>
                </a:tc>
                <a:tc>
                  <a:txBody>
                    <a:bodyPr/>
                    <a:lstStyle/>
                    <a:p>
                      <a:r>
                        <a:rPr lang="fr-FR" dirty="0"/>
                        <a:t>1</a:t>
                      </a:r>
                    </a:p>
                  </a:txBody>
                  <a:tcPr/>
                </a:tc>
                <a:tc>
                  <a:txBody>
                    <a:bodyPr/>
                    <a:lstStyle/>
                    <a:p>
                      <a:r>
                        <a:rPr lang="fr-FR" dirty="0"/>
                        <a:t>3</a:t>
                      </a:r>
                    </a:p>
                  </a:txBody>
                  <a:tcPr/>
                </a:tc>
                <a:extLst>
                  <a:ext uri="{0D108BD9-81ED-4DB2-BD59-A6C34878D82A}">
                    <a16:rowId xmlns:a16="http://schemas.microsoft.com/office/drawing/2014/main" val="10005"/>
                  </a:ext>
                </a:extLst>
              </a:tr>
              <a:tr h="453130">
                <a:tc>
                  <a:txBody>
                    <a:bodyPr/>
                    <a:lstStyle/>
                    <a:p>
                      <a:r>
                        <a:rPr lang="fr-FR" dirty="0"/>
                        <a:t>Middleware</a:t>
                      </a:r>
                    </a:p>
                  </a:txBody>
                  <a:tcPr/>
                </a:tc>
                <a:tc>
                  <a:txBody>
                    <a:bodyPr/>
                    <a:lstStyle/>
                    <a:p>
                      <a:endParaRPr lang="fr-FR" dirty="0"/>
                    </a:p>
                  </a:txBody>
                  <a:tcPr/>
                </a:tc>
                <a:tc>
                  <a:txBody>
                    <a:bodyPr/>
                    <a:lstStyle/>
                    <a:p>
                      <a:r>
                        <a:rPr lang="fr-FR" dirty="0"/>
                        <a:t>0</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a:t>
                      </a:r>
                    </a:p>
                  </a:txBody>
                  <a:tcPr/>
                </a:tc>
                <a:tc>
                  <a:txBody>
                    <a:bodyPr/>
                    <a:lstStyle/>
                    <a:p>
                      <a:r>
                        <a:rPr lang="fr-FR" dirty="0"/>
                        <a:t>2</a:t>
                      </a:r>
                    </a:p>
                  </a:txBody>
                  <a:tcPr/>
                </a:tc>
                <a:extLst>
                  <a:ext uri="{0D108BD9-81ED-4DB2-BD59-A6C34878D82A}">
                    <a16:rowId xmlns:a16="http://schemas.microsoft.com/office/drawing/2014/main" val="10006"/>
                  </a:ext>
                </a:extLst>
              </a:tr>
              <a:tr h="453130">
                <a:tc>
                  <a:txBody>
                    <a:bodyPr/>
                    <a:lstStyle/>
                    <a:p>
                      <a:r>
                        <a:rPr lang="fr-FR" dirty="0" err="1"/>
                        <a:t>Testing</a:t>
                      </a:r>
                      <a:endParaRPr lang="fr-FR" dirty="0"/>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a:t>
                      </a:r>
                    </a:p>
                  </a:txBody>
                  <a:tcPr/>
                </a:tc>
                <a:tc>
                  <a:txBody>
                    <a:bodyPr/>
                    <a:lstStyle/>
                    <a:p>
                      <a:endParaRPr lang="fr-FR" dirty="0"/>
                    </a:p>
                  </a:txBody>
                  <a:tcPr/>
                </a:tc>
                <a:tc>
                  <a:txBody>
                    <a:bodyPr/>
                    <a:lstStyle/>
                    <a:p>
                      <a:r>
                        <a:rPr lang="fr-FR" dirty="0"/>
                        <a:t>1</a:t>
                      </a:r>
                    </a:p>
                  </a:txBody>
                  <a:tcPr/>
                </a:tc>
                <a:tc>
                  <a:txBody>
                    <a:bodyPr/>
                    <a:lstStyle/>
                    <a:p>
                      <a:endParaRPr lang="fr-FR" dirty="0"/>
                    </a:p>
                  </a:txBody>
                  <a:tcPr/>
                </a:tc>
                <a:tc>
                  <a:txBody>
                    <a:bodyPr/>
                    <a:lstStyle/>
                    <a:p>
                      <a:r>
                        <a:rPr lang="fr-FR" dirty="0"/>
                        <a:t>0</a:t>
                      </a:r>
                    </a:p>
                  </a:txBody>
                  <a:tcPr/>
                </a:tc>
                <a:tc>
                  <a:txBody>
                    <a:bodyPr/>
                    <a:lstStyle/>
                    <a:p>
                      <a:r>
                        <a:rPr lang="fr-FR" dirty="0"/>
                        <a:t>2</a:t>
                      </a:r>
                    </a:p>
                  </a:txBody>
                  <a:tcPr/>
                </a:tc>
                <a:extLst>
                  <a:ext uri="{0D108BD9-81ED-4DB2-BD59-A6C34878D82A}">
                    <a16:rowId xmlns:a16="http://schemas.microsoft.com/office/drawing/2014/main" val="10007"/>
                  </a:ext>
                </a:extLst>
              </a:tr>
              <a:tr h="453130">
                <a:tc>
                  <a:txBody>
                    <a:bodyPr/>
                    <a:lstStyle/>
                    <a:p>
                      <a:r>
                        <a:rPr lang="fr-FR" dirty="0"/>
                        <a:t>total</a:t>
                      </a:r>
                    </a:p>
                  </a:txBody>
                  <a:tcPr/>
                </a:tc>
                <a:tc>
                  <a:txBody>
                    <a:bodyPr/>
                    <a:lstStyle/>
                    <a:p>
                      <a:endParaRPr lang="fr-FR" dirty="0"/>
                    </a:p>
                  </a:txBody>
                  <a:tcPr/>
                </a:tc>
                <a:tc>
                  <a:txBody>
                    <a:bodyPr/>
                    <a:lstStyle/>
                    <a:p>
                      <a:r>
                        <a:rPr lang="fr-FR" dirty="0"/>
                        <a:t>5</a:t>
                      </a:r>
                    </a:p>
                  </a:txBody>
                  <a:tcPr/>
                </a:tc>
                <a:tc>
                  <a:txBody>
                    <a:bodyPr/>
                    <a:lstStyle/>
                    <a:p>
                      <a:endParaRPr lang="fr-FR" dirty="0"/>
                    </a:p>
                  </a:txBody>
                  <a:tcPr/>
                </a:tc>
                <a:tc>
                  <a:txBody>
                    <a:bodyPr/>
                    <a:lstStyle/>
                    <a:p>
                      <a:r>
                        <a:rPr lang="fr-FR" dirty="0"/>
                        <a:t>4</a:t>
                      </a:r>
                    </a:p>
                  </a:txBody>
                  <a:tcPr/>
                </a:tc>
                <a:tc>
                  <a:txBody>
                    <a:bodyPr/>
                    <a:lstStyle/>
                    <a:p>
                      <a:endParaRPr lang="fr-FR" dirty="0"/>
                    </a:p>
                  </a:txBody>
                  <a:tcPr/>
                </a:tc>
                <a:tc>
                  <a:txBody>
                    <a:bodyPr/>
                    <a:lstStyle/>
                    <a:p>
                      <a:r>
                        <a:rPr lang="fr-FR" dirty="0"/>
                        <a:t>4</a:t>
                      </a:r>
                    </a:p>
                  </a:txBody>
                  <a:tcPr/>
                </a:tc>
                <a:tc>
                  <a:txBody>
                    <a:bodyPr/>
                    <a:lstStyle/>
                    <a:p>
                      <a:endParaRPr lang="fr-FR" dirty="0"/>
                    </a:p>
                  </a:txBody>
                  <a:tcPr/>
                </a:tc>
                <a:tc>
                  <a:txBody>
                    <a:bodyPr/>
                    <a:lstStyle/>
                    <a:p>
                      <a:r>
                        <a:rPr lang="fr-FR" dirty="0"/>
                        <a:t>2</a:t>
                      </a:r>
                    </a:p>
                  </a:txBody>
                  <a:tcPr/>
                </a:tc>
                <a:tc>
                  <a:txBody>
                    <a:bodyPr/>
                    <a:lstStyle/>
                    <a:p>
                      <a:endParaRPr lang="fr-FR" dirty="0"/>
                    </a:p>
                  </a:txBody>
                  <a:tcPr/>
                </a:tc>
                <a:extLst>
                  <a:ext uri="{0D108BD9-81ED-4DB2-BD59-A6C34878D82A}">
                    <a16:rowId xmlns:a16="http://schemas.microsoft.com/office/drawing/2014/main" val="10008"/>
                  </a:ext>
                </a:extLst>
              </a:tr>
            </a:tbl>
          </a:graphicData>
        </a:graphic>
      </p:graphicFrame>
      <p:pic>
        <p:nvPicPr>
          <p:cNvPr id="10242"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1643042" y="1571612"/>
            <a:ext cx="296842" cy="296842"/>
          </a:xfrm>
          <a:prstGeom prst="rect">
            <a:avLst/>
          </a:prstGeom>
          <a:noFill/>
        </p:spPr>
      </p:pic>
      <p:pic>
        <p:nvPicPr>
          <p:cNvPr id="6"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3071802" y="1571612"/>
            <a:ext cx="296842" cy="296842"/>
          </a:xfrm>
          <a:prstGeom prst="rect">
            <a:avLst/>
          </a:prstGeom>
          <a:noFill/>
        </p:spPr>
      </p:pic>
      <p:pic>
        <p:nvPicPr>
          <p:cNvPr id="7"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4786314" y="2000240"/>
            <a:ext cx="296842" cy="296842"/>
          </a:xfrm>
          <a:prstGeom prst="rect">
            <a:avLst/>
          </a:prstGeom>
          <a:noFill/>
        </p:spPr>
      </p:pic>
      <p:pic>
        <p:nvPicPr>
          <p:cNvPr id="8"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4786314" y="2428868"/>
            <a:ext cx="296842" cy="296842"/>
          </a:xfrm>
          <a:prstGeom prst="rect">
            <a:avLst/>
          </a:prstGeom>
          <a:noFill/>
        </p:spPr>
      </p:pic>
      <p:pic>
        <p:nvPicPr>
          <p:cNvPr id="9"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6572264" y="2928934"/>
            <a:ext cx="296842" cy="296842"/>
          </a:xfrm>
          <a:prstGeom prst="rect">
            <a:avLst/>
          </a:prstGeom>
          <a:noFill/>
        </p:spPr>
      </p:pic>
      <p:pic>
        <p:nvPicPr>
          <p:cNvPr id="11"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4786314" y="4214818"/>
            <a:ext cx="296842" cy="296842"/>
          </a:xfrm>
          <a:prstGeom prst="rect">
            <a:avLst/>
          </a:prstGeom>
          <a:noFill/>
        </p:spPr>
      </p:pic>
      <p:pic>
        <p:nvPicPr>
          <p:cNvPr id="10243"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571604" y="1928802"/>
            <a:ext cx="400010" cy="400010"/>
          </a:xfrm>
          <a:prstGeom prst="rect">
            <a:avLst/>
          </a:prstGeom>
          <a:noFill/>
        </p:spPr>
      </p:pic>
      <p:pic>
        <p:nvPicPr>
          <p:cNvPr id="14"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571604" y="2357430"/>
            <a:ext cx="400010" cy="400010"/>
          </a:xfrm>
          <a:prstGeom prst="rect">
            <a:avLst/>
          </a:prstGeom>
          <a:noFill/>
        </p:spPr>
      </p:pic>
      <p:pic>
        <p:nvPicPr>
          <p:cNvPr id="15"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643042" y="2786058"/>
            <a:ext cx="400010" cy="400010"/>
          </a:xfrm>
          <a:prstGeom prst="rect">
            <a:avLst/>
          </a:prstGeom>
          <a:noFill/>
        </p:spPr>
      </p:pic>
      <p:pic>
        <p:nvPicPr>
          <p:cNvPr id="16"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643042" y="3286124"/>
            <a:ext cx="400010" cy="400010"/>
          </a:xfrm>
          <a:prstGeom prst="rect">
            <a:avLst/>
          </a:prstGeom>
          <a:noFill/>
        </p:spPr>
      </p:pic>
      <p:pic>
        <p:nvPicPr>
          <p:cNvPr id="17"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1714480" y="3786190"/>
            <a:ext cx="296842" cy="296842"/>
          </a:xfrm>
          <a:prstGeom prst="rect">
            <a:avLst/>
          </a:prstGeom>
          <a:noFill/>
        </p:spPr>
      </p:pic>
      <p:pic>
        <p:nvPicPr>
          <p:cNvPr id="18"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1643042" y="4214818"/>
            <a:ext cx="400010" cy="400010"/>
          </a:xfrm>
          <a:prstGeom prst="rect">
            <a:avLst/>
          </a:prstGeom>
          <a:noFill/>
        </p:spPr>
      </p:pic>
      <p:pic>
        <p:nvPicPr>
          <p:cNvPr id="19"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000364" y="1928802"/>
            <a:ext cx="400010" cy="400010"/>
          </a:xfrm>
          <a:prstGeom prst="rect">
            <a:avLst/>
          </a:prstGeom>
          <a:noFill/>
        </p:spPr>
      </p:pic>
      <p:pic>
        <p:nvPicPr>
          <p:cNvPr id="20"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000364" y="2357430"/>
            <a:ext cx="400010" cy="400010"/>
          </a:xfrm>
          <a:prstGeom prst="rect">
            <a:avLst/>
          </a:prstGeom>
          <a:noFill/>
        </p:spPr>
      </p:pic>
      <p:pic>
        <p:nvPicPr>
          <p:cNvPr id="21"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000364" y="2857496"/>
            <a:ext cx="400010" cy="400010"/>
          </a:xfrm>
          <a:prstGeom prst="rect">
            <a:avLst/>
          </a:prstGeom>
          <a:noFill/>
        </p:spPr>
      </p:pic>
      <p:pic>
        <p:nvPicPr>
          <p:cNvPr id="22"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000364" y="3286124"/>
            <a:ext cx="400010" cy="400010"/>
          </a:xfrm>
          <a:prstGeom prst="rect">
            <a:avLst/>
          </a:prstGeom>
          <a:noFill/>
        </p:spPr>
      </p:pic>
      <p:pic>
        <p:nvPicPr>
          <p:cNvPr id="23"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000364" y="4143380"/>
            <a:ext cx="400010" cy="400010"/>
          </a:xfrm>
          <a:prstGeom prst="rect">
            <a:avLst/>
          </a:prstGeom>
          <a:noFill/>
        </p:spPr>
      </p:pic>
      <p:pic>
        <p:nvPicPr>
          <p:cNvPr id="24"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4714876" y="2857496"/>
            <a:ext cx="400010" cy="400010"/>
          </a:xfrm>
          <a:prstGeom prst="rect">
            <a:avLst/>
          </a:prstGeom>
          <a:noFill/>
        </p:spPr>
      </p:pic>
      <p:pic>
        <p:nvPicPr>
          <p:cNvPr id="25"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4714876" y="1500174"/>
            <a:ext cx="400010" cy="400010"/>
          </a:xfrm>
          <a:prstGeom prst="rect">
            <a:avLst/>
          </a:prstGeom>
          <a:noFill/>
        </p:spPr>
      </p:pic>
      <p:pic>
        <p:nvPicPr>
          <p:cNvPr id="26"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4714876" y="3286124"/>
            <a:ext cx="400010" cy="400010"/>
          </a:xfrm>
          <a:prstGeom prst="rect">
            <a:avLst/>
          </a:prstGeom>
          <a:noFill/>
        </p:spPr>
      </p:pic>
      <p:pic>
        <p:nvPicPr>
          <p:cNvPr id="27"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4714876" y="3786190"/>
            <a:ext cx="400010" cy="400010"/>
          </a:xfrm>
          <a:prstGeom prst="rect">
            <a:avLst/>
          </a:prstGeom>
          <a:noFill/>
        </p:spPr>
      </p:pic>
      <p:pic>
        <p:nvPicPr>
          <p:cNvPr id="28"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500826" y="1500174"/>
            <a:ext cx="400010" cy="400010"/>
          </a:xfrm>
          <a:prstGeom prst="rect">
            <a:avLst/>
          </a:prstGeom>
          <a:noFill/>
        </p:spPr>
      </p:pic>
      <p:pic>
        <p:nvPicPr>
          <p:cNvPr id="29"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500826" y="2000240"/>
            <a:ext cx="400010" cy="400010"/>
          </a:xfrm>
          <a:prstGeom prst="rect">
            <a:avLst/>
          </a:prstGeom>
          <a:noFill/>
        </p:spPr>
      </p:pic>
      <p:pic>
        <p:nvPicPr>
          <p:cNvPr id="30"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500826" y="2428868"/>
            <a:ext cx="400010" cy="400010"/>
          </a:xfrm>
          <a:prstGeom prst="rect">
            <a:avLst/>
          </a:prstGeom>
          <a:noFill/>
        </p:spPr>
      </p:pic>
      <p:pic>
        <p:nvPicPr>
          <p:cNvPr id="31"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500826" y="3286124"/>
            <a:ext cx="400010" cy="400010"/>
          </a:xfrm>
          <a:prstGeom prst="rect">
            <a:avLst/>
          </a:prstGeom>
          <a:noFill/>
        </p:spPr>
      </p:pic>
      <p:pic>
        <p:nvPicPr>
          <p:cNvPr id="32"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500826" y="3786190"/>
            <a:ext cx="400010" cy="400010"/>
          </a:xfrm>
          <a:prstGeom prst="rect">
            <a:avLst/>
          </a:prstGeom>
          <a:noFill/>
        </p:spPr>
      </p:pic>
      <p:pic>
        <p:nvPicPr>
          <p:cNvPr id="33"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857224" y="5786454"/>
            <a:ext cx="400010" cy="400010"/>
          </a:xfrm>
          <a:prstGeom prst="rect">
            <a:avLst/>
          </a:prstGeom>
          <a:noFill/>
        </p:spPr>
      </p:pic>
      <p:pic>
        <p:nvPicPr>
          <p:cNvPr id="34" name="Picture 2" descr="C:\Users\Tim\Desktop\formation agile\Formation Agile moi\image\image.jfif"/>
          <p:cNvPicPr>
            <a:picLocks noChangeAspect="1" noChangeArrowheads="1"/>
          </p:cNvPicPr>
          <p:nvPr/>
        </p:nvPicPr>
        <p:blipFill>
          <a:blip r:embed="rId2" cstate="print"/>
          <a:srcRect/>
          <a:stretch>
            <a:fillRect/>
          </a:stretch>
        </p:blipFill>
        <p:spPr bwMode="auto">
          <a:xfrm>
            <a:off x="928662" y="6286520"/>
            <a:ext cx="296842" cy="296842"/>
          </a:xfrm>
          <a:prstGeom prst="rect">
            <a:avLst/>
          </a:prstGeom>
          <a:noFill/>
        </p:spPr>
      </p:pic>
      <p:sp>
        <p:nvSpPr>
          <p:cNvPr id="35" name="ZoneTexte 34"/>
          <p:cNvSpPr txBox="1"/>
          <p:nvPr/>
        </p:nvSpPr>
        <p:spPr>
          <a:xfrm>
            <a:off x="1500166" y="5929330"/>
            <a:ext cx="2571768" cy="646331"/>
          </a:xfrm>
          <a:prstGeom prst="rect">
            <a:avLst/>
          </a:prstGeom>
          <a:noFill/>
        </p:spPr>
        <p:txBody>
          <a:bodyPr wrap="square" rtlCol="0">
            <a:spAutoFit/>
          </a:bodyPr>
          <a:lstStyle/>
          <a:p>
            <a:r>
              <a:rPr lang="fr-FR" dirty="0"/>
              <a:t>Ça m’intéresse</a:t>
            </a:r>
          </a:p>
          <a:p>
            <a:r>
              <a:rPr lang="fr-FR" dirty="0"/>
              <a:t>Ça ne m’intéresse pas </a:t>
            </a:r>
          </a:p>
        </p:txBody>
      </p:sp>
      <p:sp>
        <p:nvSpPr>
          <p:cNvPr id="36" name="ZoneTexte 35"/>
          <p:cNvSpPr txBox="1"/>
          <p:nvPr/>
        </p:nvSpPr>
        <p:spPr>
          <a:xfrm>
            <a:off x="5214942" y="5929330"/>
            <a:ext cx="3357586" cy="738664"/>
          </a:xfrm>
          <a:prstGeom prst="rect">
            <a:avLst/>
          </a:prstGeom>
          <a:noFill/>
        </p:spPr>
        <p:txBody>
          <a:bodyPr wrap="square" rtlCol="0">
            <a:spAutoFit/>
          </a:bodyPr>
          <a:lstStyle/>
          <a:p>
            <a:r>
              <a:rPr lang="fr-FR" sz="1400" dirty="0"/>
              <a:t>1 : Je sais faire </a:t>
            </a:r>
          </a:p>
          <a:p>
            <a:r>
              <a:rPr lang="fr-FR" sz="1400" dirty="0"/>
              <a:t>0 : Je saurais faire</a:t>
            </a:r>
          </a:p>
          <a:p>
            <a:r>
              <a:rPr lang="fr-FR" sz="1400" dirty="0"/>
              <a:t>- : Je ne sais pas faire</a:t>
            </a:r>
          </a:p>
        </p:txBody>
      </p:sp>
      <p:pic>
        <p:nvPicPr>
          <p:cNvPr id="37"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6500826" y="4214818"/>
            <a:ext cx="400010" cy="400010"/>
          </a:xfrm>
          <a:prstGeom prst="rect">
            <a:avLst/>
          </a:prstGeom>
          <a:noFill/>
        </p:spPr>
      </p:pic>
      <p:pic>
        <p:nvPicPr>
          <p:cNvPr id="38" name="Picture 3" descr="C:\Users\Tim\Desktop\formation agile\Formation Agile moi\image\balle-smiley-vert.jpg"/>
          <p:cNvPicPr>
            <a:picLocks noChangeAspect="1" noChangeArrowheads="1"/>
          </p:cNvPicPr>
          <p:nvPr/>
        </p:nvPicPr>
        <p:blipFill>
          <a:blip r:embed="rId3" cstate="print"/>
          <a:srcRect/>
          <a:stretch>
            <a:fillRect/>
          </a:stretch>
        </p:blipFill>
        <p:spPr bwMode="auto">
          <a:xfrm>
            <a:off x="3000364" y="3714752"/>
            <a:ext cx="400010" cy="40001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GPEC</a:t>
            </a:r>
          </a:p>
        </p:txBody>
      </p:sp>
      <p:pic>
        <p:nvPicPr>
          <p:cNvPr id="3074" name="Picture 2" descr="C:\Users\Tim\Desktop\formation\Formation Agile\Formation Agile moi\image\15270063244491_C12 CYCLE GPEC  (1).png"/>
          <p:cNvPicPr>
            <a:picLocks noChangeAspect="1" noChangeArrowheads="1"/>
          </p:cNvPicPr>
          <p:nvPr/>
        </p:nvPicPr>
        <p:blipFill>
          <a:blip r:embed="rId2"/>
          <a:srcRect/>
          <a:stretch>
            <a:fillRect/>
          </a:stretch>
        </p:blipFill>
        <p:spPr bwMode="auto">
          <a:xfrm>
            <a:off x="500034" y="1500174"/>
            <a:ext cx="7972454" cy="4806291"/>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 1"/>
          <p:cNvPicPr>
            <a:picLocks noChangeAspect="1" noChangeArrowheads="1"/>
          </p:cNvPicPr>
          <p:nvPr/>
        </p:nvPicPr>
        <p:blipFill>
          <a:blip r:embed="rId2"/>
          <a:srcRect/>
          <a:stretch>
            <a:fillRect/>
          </a:stretch>
        </p:blipFill>
        <p:spPr bwMode="auto">
          <a:xfrm>
            <a:off x="0" y="0"/>
            <a:ext cx="9144000" cy="6810397"/>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a:lstStyle/>
          <a:p>
            <a:r>
              <a:rPr lang="en-US" b="1" dirty="0"/>
              <a:t>Which of the following is the LEAST productive way for the Scrum Master to improve the Development Team's communications with the Product Owner?</a:t>
            </a:r>
            <a:endParaRPr lang="fr-FR" dirty="0"/>
          </a:p>
          <a:p>
            <a:pPr lvl="1"/>
            <a:r>
              <a:rPr lang="en-US" dirty="0"/>
              <a:t>a. Monitor their communication performance.</a:t>
            </a:r>
            <a:endParaRPr lang="fr-FR" dirty="0"/>
          </a:p>
          <a:p>
            <a:pPr lvl="1"/>
            <a:r>
              <a:rPr lang="en-US" dirty="0"/>
              <a:t>b. Suggest effective communication tools and techniques to the Product Owner.</a:t>
            </a:r>
            <a:endParaRPr lang="fr-FR" dirty="0"/>
          </a:p>
          <a:p>
            <a:pPr lvl="1"/>
            <a:r>
              <a:rPr lang="en-US" dirty="0"/>
              <a:t>c. Act as a go-between for them.</a:t>
            </a:r>
            <a:endParaRPr lang="fr-FR" dirty="0"/>
          </a:p>
          <a:p>
            <a:pPr lvl="1"/>
            <a:r>
              <a:rPr lang="en-US" dirty="0"/>
              <a:t>d. Teach them how to effectively communicate.</a:t>
            </a:r>
            <a:endParaRPr lang="fr-FR" dirty="0"/>
          </a:p>
          <a:p>
            <a:endParaRPr lang="fr-F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lnSpcReduction="10000"/>
          </a:bodyPr>
          <a:lstStyle/>
          <a:p>
            <a:pPr>
              <a:buNone/>
            </a:pPr>
            <a:r>
              <a:rPr lang="en-US" b="1" dirty="0"/>
              <a:t>Which of the following is the LEAST productive way for the Scrum Master to improve the Development Team's communications with the Product Owner?</a:t>
            </a:r>
            <a:endParaRPr lang="fr-FR" dirty="0"/>
          </a:p>
          <a:p>
            <a:pPr lvl="1"/>
            <a:r>
              <a:rPr lang="en-US" dirty="0"/>
              <a:t>a. Monitor their communication performance.</a:t>
            </a:r>
            <a:endParaRPr lang="fr-FR" dirty="0"/>
          </a:p>
          <a:p>
            <a:pPr lvl="1"/>
            <a:r>
              <a:rPr lang="en-US" dirty="0"/>
              <a:t>b. Suggest effective communication tools and techniques to the Product Owner.</a:t>
            </a:r>
            <a:endParaRPr lang="fr-FR" dirty="0"/>
          </a:p>
          <a:p>
            <a:pPr lvl="1"/>
            <a:r>
              <a:rPr lang="en-US" dirty="0">
                <a:solidFill>
                  <a:srgbClr val="FF0000"/>
                </a:solidFill>
              </a:rPr>
              <a:t>c. Act as a go-between for them.</a:t>
            </a:r>
            <a:endParaRPr lang="fr-FR" dirty="0">
              <a:solidFill>
                <a:srgbClr val="FF0000"/>
              </a:solidFill>
            </a:endParaRPr>
          </a:p>
          <a:p>
            <a:pPr lvl="1"/>
            <a:r>
              <a:rPr lang="en-US" dirty="0"/>
              <a:t>d. Teach them how to effectively communicate.</a:t>
            </a:r>
          </a:p>
          <a:p>
            <a:pPr lvl="1">
              <a:buNone/>
            </a:pPr>
            <a:endParaRPr lang="fr-FR" dirty="0"/>
          </a:p>
          <a:p>
            <a:pPr>
              <a:buNone/>
            </a:pPr>
            <a:r>
              <a:rPr lang="en-US" dirty="0"/>
              <a:t>a. This is with the goal of finding issues, followed by trying to find solutions.</a:t>
            </a:r>
            <a:br>
              <a:rPr lang="en-US" dirty="0"/>
            </a:br>
            <a:r>
              <a:rPr lang="en-US" dirty="0"/>
              <a:t>Acting as a go-between is not a sustainable solution. </a:t>
            </a:r>
            <a:r>
              <a:rPr lang="fr-FR" dirty="0" err="1"/>
              <a:t>Teachthem</a:t>
            </a:r>
            <a:r>
              <a:rPr lang="fr-FR" dirty="0"/>
              <a:t> how to </a:t>
            </a:r>
            <a:r>
              <a:rPr lang="fr-FR" dirty="0" err="1"/>
              <a:t>fish</a:t>
            </a:r>
            <a:r>
              <a:rPr lang="fr-FR" dirty="0"/>
              <a:t>!</a:t>
            </a:r>
          </a:p>
          <a:p>
            <a:endParaRPr lang="fr-F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643050"/>
            <a:ext cx="8229600" cy="4681550"/>
          </a:xfrm>
        </p:spPr>
        <p:txBody>
          <a:bodyPr>
            <a:normAutofit/>
          </a:bodyPr>
          <a:lstStyle/>
          <a:p>
            <a:r>
              <a:rPr lang="en-US" b="1" dirty="0"/>
              <a:t>When does a Scrum Master cancel a Sprint?</a:t>
            </a:r>
            <a:endParaRPr lang="fr-FR" dirty="0"/>
          </a:p>
          <a:p>
            <a:pPr lvl="1"/>
            <a:r>
              <a:rPr lang="en-US" dirty="0"/>
              <a:t>a. When not enough resources are available for the project</a:t>
            </a:r>
            <a:endParaRPr lang="fr-FR" dirty="0"/>
          </a:p>
          <a:p>
            <a:pPr lvl="1"/>
            <a:r>
              <a:rPr lang="en-US" dirty="0"/>
              <a:t>b. When there's an unsolved technical dependency</a:t>
            </a:r>
            <a:endParaRPr lang="fr-FR" dirty="0"/>
          </a:p>
          <a:p>
            <a:pPr lvl="1"/>
            <a:r>
              <a:rPr lang="en-US" dirty="0"/>
              <a:t>c. When the forecast shows that we can't finish many of the items in the Sprint Backlog</a:t>
            </a:r>
            <a:endParaRPr lang="fr-FR" dirty="0"/>
          </a:p>
          <a:p>
            <a:pPr lvl="1"/>
            <a:r>
              <a:rPr lang="en-US" dirty="0"/>
              <a:t>d. The Scrum Master doesn't have the authority to cancel the Sprint.</a:t>
            </a:r>
            <a:endParaRPr lang="fr-FR" dirty="0"/>
          </a:p>
          <a:p>
            <a:pPr>
              <a:buNone/>
            </a:pPr>
            <a:endParaRPr lang="fr-FR" dirty="0"/>
          </a:p>
          <a:p>
            <a:endParaRPr lang="fr-FR" dirty="0"/>
          </a:p>
        </p:txBody>
      </p:sp>
      <p:sp>
        <p:nvSpPr>
          <p:cNvPr id="4" name="ZoneTexte 3"/>
          <p:cNvSpPr txBox="1"/>
          <p:nvPr/>
        </p:nvSpPr>
        <p:spPr>
          <a:xfrm>
            <a:off x="500034" y="428604"/>
            <a:ext cx="8001056" cy="784830"/>
          </a:xfrm>
          <a:prstGeom prst="rect">
            <a:avLst/>
          </a:prstGeom>
          <a:noFill/>
        </p:spPr>
        <p:txBody>
          <a:bodyPr wrap="square" rtlCol="0">
            <a:spAutoFit/>
          </a:bodyPr>
          <a:lstStyle/>
          <a:p>
            <a:r>
              <a:rPr lang="fr-FR" sz="4500" dirty="0">
                <a:solidFill>
                  <a:schemeClr val="tx2"/>
                </a:solidFill>
                <a:latin typeface="+mj-lt"/>
                <a:ea typeface="+mj-ea"/>
                <a:cs typeface="+mj-cs"/>
              </a:rPr>
              <a:t>Question Scrum.org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786282" y="1000108"/>
            <a:ext cx="4357718" cy="5181616"/>
          </a:xfrm>
        </p:spPr>
        <p:txBody>
          <a:bodyPr>
            <a:normAutofit/>
          </a:bodyPr>
          <a:lstStyle/>
          <a:p>
            <a:pPr algn="ctr">
              <a:buNone/>
            </a:pPr>
            <a:r>
              <a:rPr lang="fr-FR" sz="3200" dirty="0">
                <a:solidFill>
                  <a:schemeClr val="tx2"/>
                </a:solidFill>
                <a:latin typeface="+mj-lt"/>
                <a:ea typeface="+mj-ea"/>
                <a:cs typeface="+mj-cs"/>
              </a:rPr>
              <a:t>L’avantage des méthodes Classiques :</a:t>
            </a:r>
          </a:p>
          <a:p>
            <a:endParaRPr lang="fr-FR" dirty="0"/>
          </a:p>
          <a:p>
            <a:endParaRPr lang="fr-FR" dirty="0"/>
          </a:p>
          <a:p>
            <a:r>
              <a:rPr lang="fr-FR" sz="2000" dirty="0"/>
              <a:t>Le client exprime ce qu’il veut </a:t>
            </a:r>
            <a:endParaRPr lang="fr-FR" sz="1600" dirty="0"/>
          </a:p>
          <a:p>
            <a:r>
              <a:rPr lang="fr-FR" sz="2000" dirty="0"/>
              <a:t>La place des développeurs</a:t>
            </a:r>
          </a:p>
          <a:p>
            <a:r>
              <a:rPr lang="fr-FR" sz="2000" dirty="0"/>
              <a:t>Les livrables doivent arriver à temps et en bon état</a:t>
            </a:r>
          </a:p>
          <a:p>
            <a:r>
              <a:rPr lang="fr-FR" sz="2000" dirty="0"/>
              <a:t> Souvent préconisé en industrie et projets scientifiques</a:t>
            </a:r>
          </a:p>
          <a:p>
            <a:endParaRPr lang="fr-FR" dirty="0"/>
          </a:p>
          <a:p>
            <a:endParaRPr lang="fr-FR" dirty="0"/>
          </a:p>
        </p:txBody>
      </p:sp>
      <p:sp>
        <p:nvSpPr>
          <p:cNvPr id="4" name="object 4"/>
          <p:cNvSpPr/>
          <p:nvPr/>
        </p:nvSpPr>
        <p:spPr>
          <a:xfrm>
            <a:off x="0" y="0"/>
            <a:ext cx="4857752" cy="685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85794"/>
            <a:ext cx="8229600" cy="5538806"/>
          </a:xfrm>
        </p:spPr>
        <p:txBody>
          <a:bodyPr>
            <a:normAutofit fontScale="92500" lnSpcReduction="10000"/>
          </a:bodyPr>
          <a:lstStyle/>
          <a:p>
            <a:r>
              <a:rPr lang="en-US" b="1" dirty="0"/>
              <a:t>When does a Scrum Master cancel a Sprint?</a:t>
            </a:r>
            <a:endParaRPr lang="fr-FR" dirty="0"/>
          </a:p>
          <a:p>
            <a:pPr lvl="1"/>
            <a:r>
              <a:rPr lang="en-US" dirty="0"/>
              <a:t>a. When not enough resources are available for the project</a:t>
            </a:r>
            <a:endParaRPr lang="fr-FR" dirty="0"/>
          </a:p>
          <a:p>
            <a:pPr lvl="1"/>
            <a:r>
              <a:rPr lang="en-US" dirty="0"/>
              <a:t>b. When there's an unsolved technical dependency</a:t>
            </a:r>
            <a:endParaRPr lang="fr-FR" dirty="0"/>
          </a:p>
          <a:p>
            <a:pPr lvl="1"/>
            <a:r>
              <a:rPr lang="en-US" dirty="0"/>
              <a:t>c. When the forecast shows that we can't finish many of the items in the Sprint Backlog</a:t>
            </a:r>
            <a:endParaRPr lang="fr-FR" dirty="0"/>
          </a:p>
          <a:p>
            <a:pPr lvl="1"/>
            <a:r>
              <a:rPr lang="en-US" dirty="0">
                <a:solidFill>
                  <a:srgbClr val="FF0000"/>
                </a:solidFill>
              </a:rPr>
              <a:t>d. The Scrum Master doesn't have the authority to cancel the Sprint.</a:t>
            </a:r>
            <a:endParaRPr lang="fr-FR" dirty="0">
              <a:solidFill>
                <a:srgbClr val="FF0000"/>
              </a:solidFill>
            </a:endParaRPr>
          </a:p>
          <a:p>
            <a:pPr>
              <a:buNone/>
            </a:pPr>
            <a:r>
              <a:rPr lang="en-US" dirty="0"/>
              <a:t>a. We use stable teams in Scrum, and even if they don't seem to be enough, we just continue developing and don't need to cancel the Sprint.</a:t>
            </a:r>
            <a:br>
              <a:rPr lang="en-US" dirty="0"/>
            </a:br>
            <a:r>
              <a:rPr lang="en-US" dirty="0"/>
              <a:t>b. Just try to fix the problem, and if that's not possible, start working on other items.</a:t>
            </a:r>
            <a:br>
              <a:rPr lang="en-US" dirty="0"/>
            </a:br>
            <a:r>
              <a:rPr lang="en-US" dirty="0"/>
              <a:t>c. It's fine; you just have to continue and deliver as much as possible.</a:t>
            </a:r>
            <a:br>
              <a:rPr lang="en-US" dirty="0"/>
            </a:br>
            <a:r>
              <a:rPr lang="en-US" dirty="0"/>
              <a:t>d. It's done by the Product Owner.</a:t>
            </a:r>
            <a:endParaRPr lang="fr-FR" dirty="0"/>
          </a:p>
          <a:p>
            <a:endParaRPr lang="fr-F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normAutofit/>
          </a:bodyPr>
          <a:lstStyle/>
          <a:p>
            <a:r>
              <a:rPr lang="en-US" b="1" dirty="0"/>
              <a:t>What does a burn-down chart measure?</a:t>
            </a:r>
          </a:p>
          <a:p>
            <a:pPr lvl="1"/>
            <a:r>
              <a:rPr lang="en-US" dirty="0"/>
              <a:t>a. Cost of the project across time</a:t>
            </a:r>
          </a:p>
          <a:p>
            <a:pPr lvl="1"/>
            <a:r>
              <a:rPr lang="en-US" dirty="0"/>
              <a:t>b. The amount of business value delivered to the customer</a:t>
            </a:r>
          </a:p>
          <a:p>
            <a:pPr lvl="1"/>
            <a:r>
              <a:rPr lang="en-US" dirty="0"/>
              <a:t>c. Work that is done based on the Definition of Done</a:t>
            </a:r>
          </a:p>
          <a:p>
            <a:pPr lvl="1"/>
            <a:r>
              <a:rPr lang="en-US" dirty="0"/>
              <a:t>d. Work remaining across time</a:t>
            </a:r>
          </a:p>
          <a:p>
            <a:pPr>
              <a:buNone/>
            </a:pPr>
            <a:br>
              <a:rPr lang="en-US" dirty="0"/>
            </a:br>
            <a:endParaRPr lang="fr-F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1000108"/>
            <a:ext cx="8229600" cy="5324492"/>
          </a:xfrm>
        </p:spPr>
        <p:txBody>
          <a:bodyPr/>
          <a:lstStyle/>
          <a:p>
            <a:r>
              <a:rPr lang="en-US" b="1" dirty="0"/>
              <a:t>What does a burn-down chart measure?</a:t>
            </a:r>
          </a:p>
          <a:p>
            <a:pPr lvl="1"/>
            <a:r>
              <a:rPr lang="en-US" dirty="0"/>
              <a:t>a. Cost of the project across time</a:t>
            </a:r>
          </a:p>
          <a:p>
            <a:pPr lvl="1"/>
            <a:r>
              <a:rPr lang="en-US" dirty="0"/>
              <a:t>b. The amount of business value delivered to the customer</a:t>
            </a:r>
          </a:p>
          <a:p>
            <a:pPr lvl="1"/>
            <a:r>
              <a:rPr lang="en-US" dirty="0"/>
              <a:t>c. Work that is done based on the Definition of Done</a:t>
            </a:r>
          </a:p>
          <a:p>
            <a:pPr lvl="1"/>
            <a:r>
              <a:rPr lang="en-US" dirty="0">
                <a:solidFill>
                  <a:srgbClr val="FF0000"/>
                </a:solidFill>
              </a:rPr>
              <a:t>d. Work remaining across time</a:t>
            </a:r>
          </a:p>
          <a:p>
            <a:endParaRPr lang="fr-F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796086"/>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571612"/>
            <a:ext cx="8229600" cy="4752988"/>
          </a:xfrm>
        </p:spPr>
        <p:txBody>
          <a:bodyPr/>
          <a:lstStyle/>
          <a:p>
            <a:r>
              <a:rPr lang="en-US" b="1" dirty="0"/>
              <a:t>Which of the following is NOT mandatory in Scrum?</a:t>
            </a:r>
          </a:p>
          <a:p>
            <a:pPr lvl="1"/>
            <a:r>
              <a:rPr lang="en-US" dirty="0"/>
              <a:t>a. Sprint Planning</a:t>
            </a:r>
          </a:p>
          <a:p>
            <a:pPr lvl="1"/>
            <a:r>
              <a:rPr lang="en-US" dirty="0"/>
              <a:t>b. Burn-down charts</a:t>
            </a:r>
          </a:p>
          <a:p>
            <a:pPr lvl="1"/>
            <a:r>
              <a:rPr lang="en-US" dirty="0"/>
              <a:t>c. Product Owner</a:t>
            </a:r>
          </a:p>
          <a:p>
            <a:pPr lvl="1"/>
            <a:r>
              <a:rPr lang="en-US" dirty="0"/>
              <a:t>d. Definition of Done</a:t>
            </a:r>
          </a:p>
          <a:p>
            <a:endParaRPr lang="fr-F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714356"/>
            <a:ext cx="8229600" cy="5610244"/>
          </a:xfrm>
        </p:spPr>
        <p:txBody>
          <a:bodyPr/>
          <a:lstStyle/>
          <a:p>
            <a:r>
              <a:rPr lang="en-US" b="1" dirty="0"/>
              <a:t>Which of the following is NOT mandatory in Scrum?</a:t>
            </a:r>
          </a:p>
          <a:p>
            <a:pPr lvl="1"/>
            <a:r>
              <a:rPr lang="en-US" dirty="0"/>
              <a:t>a. Sprint Planning</a:t>
            </a:r>
          </a:p>
          <a:p>
            <a:pPr lvl="1"/>
            <a:r>
              <a:rPr lang="en-US" dirty="0">
                <a:solidFill>
                  <a:srgbClr val="FF0000"/>
                </a:solidFill>
              </a:rPr>
              <a:t>b. Burn-down charts</a:t>
            </a:r>
          </a:p>
          <a:p>
            <a:pPr lvl="1"/>
            <a:r>
              <a:rPr lang="en-US" dirty="0"/>
              <a:t>c. Product Owner</a:t>
            </a:r>
          </a:p>
          <a:p>
            <a:pPr lvl="1"/>
            <a:r>
              <a:rPr lang="en-US" dirty="0"/>
              <a:t>d. Definition of Done</a:t>
            </a:r>
          </a:p>
          <a:p>
            <a:pPr>
              <a:buNone/>
            </a:pPr>
            <a:endParaRPr lang="fr-FR" dirty="0"/>
          </a:p>
          <a:p>
            <a:pPr>
              <a:buNone/>
            </a:pPr>
            <a:r>
              <a:rPr lang="en-US" dirty="0"/>
              <a:t>b. You can use any form of progress measurement, tracking, and visualization.</a:t>
            </a:r>
            <a:br>
              <a:rPr lang="en-US" dirty="0"/>
            </a:br>
            <a:r>
              <a:rPr lang="en-US" dirty="0"/>
              <a:t>Only the roles, events, and artifacts (+ Definition of Done and progress measurement) are mandatory.</a:t>
            </a:r>
            <a:br>
              <a:rPr lang="en-US" dirty="0"/>
            </a:br>
            <a:r>
              <a:rPr lang="en-US" dirty="0"/>
              <a:t>Did you notice the word "not"?</a:t>
            </a:r>
            <a:endParaRPr lang="fr-F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04088"/>
            <a:ext cx="8229600" cy="653210"/>
          </a:xfrm>
        </p:spPr>
        <p:txBody>
          <a:bodyPr>
            <a:normAutofit fontScale="90000"/>
          </a:bodyPr>
          <a:lstStyle/>
          <a:p>
            <a:r>
              <a:rPr lang="fr-FR" dirty="0"/>
              <a:t>Question Scrum.org</a:t>
            </a:r>
          </a:p>
        </p:txBody>
      </p:sp>
      <p:sp>
        <p:nvSpPr>
          <p:cNvPr id="3" name="Espace réservé du contenu 2"/>
          <p:cNvSpPr>
            <a:spLocks noGrp="1"/>
          </p:cNvSpPr>
          <p:nvPr>
            <p:ph idx="1"/>
          </p:nvPr>
        </p:nvSpPr>
        <p:spPr>
          <a:xfrm>
            <a:off x="457200" y="1428736"/>
            <a:ext cx="8229600" cy="4895864"/>
          </a:xfrm>
        </p:spPr>
        <p:txBody>
          <a:bodyPr/>
          <a:lstStyle/>
          <a:p>
            <a:r>
              <a:rPr lang="en-US" b="1" dirty="0"/>
              <a:t>Which two of the following can be reasons for the Scrum Master to attend the Daily Scrum</a:t>
            </a:r>
            <a:r>
              <a:rPr lang="en-US" dirty="0"/>
              <a:t>?</a:t>
            </a:r>
          </a:p>
          <a:p>
            <a:pPr lvl="1"/>
            <a:r>
              <a:rPr lang="en-US" dirty="0"/>
              <a:t>a. The developers have asked the Scrum Master to facilitate their Daily Scrum.</a:t>
            </a:r>
          </a:p>
          <a:p>
            <a:pPr lvl="1"/>
            <a:r>
              <a:rPr lang="en-US" dirty="0"/>
              <a:t>b. To track changes to the Sprint Backlog.</a:t>
            </a:r>
          </a:p>
          <a:p>
            <a:pPr lvl="1"/>
            <a:r>
              <a:rPr lang="en-US" dirty="0"/>
              <a:t>c. To get a report on progress of the Sprint.</a:t>
            </a:r>
          </a:p>
          <a:p>
            <a:pPr lvl="1"/>
            <a:r>
              <a:rPr lang="en-US" dirty="0"/>
              <a:t>d. To participate as a Scrum Team member</a:t>
            </a:r>
          </a:p>
          <a:p>
            <a:pPr lvl="1"/>
            <a:r>
              <a:rPr lang="en-US" dirty="0"/>
              <a:t>e. It's not necessary for them to be in the meeting.</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928670"/>
            <a:ext cx="8229600" cy="5395930"/>
          </a:xfrm>
        </p:spPr>
        <p:txBody>
          <a:bodyPr>
            <a:normAutofit fontScale="55000" lnSpcReduction="20000"/>
          </a:bodyPr>
          <a:lstStyle/>
          <a:p>
            <a:pPr>
              <a:buNone/>
            </a:pPr>
            <a:endParaRPr lang="en-US" dirty="0"/>
          </a:p>
          <a:p>
            <a:r>
              <a:rPr lang="en-US" b="1" dirty="0"/>
              <a:t>Which two of the following can be reasons for the Scrum Master to attend the Daily Scrum</a:t>
            </a:r>
            <a:r>
              <a:rPr lang="en-US" dirty="0"/>
              <a:t>?</a:t>
            </a:r>
          </a:p>
          <a:p>
            <a:pPr lvl="1"/>
            <a:r>
              <a:rPr lang="en-US" sz="2500" dirty="0">
                <a:solidFill>
                  <a:srgbClr val="FF0000"/>
                </a:solidFill>
              </a:rPr>
              <a:t>a. The developers have asked the Scrum Master to facilitate their Daily Scrum.</a:t>
            </a:r>
          </a:p>
          <a:p>
            <a:pPr lvl="1"/>
            <a:r>
              <a:rPr lang="en-US" sz="2500" dirty="0"/>
              <a:t>b. To track changes to the Sprint Backlog.</a:t>
            </a:r>
          </a:p>
          <a:p>
            <a:pPr lvl="1"/>
            <a:r>
              <a:rPr lang="en-US" sz="2500" dirty="0"/>
              <a:t>c. To get a report on progress of the Sprint.</a:t>
            </a:r>
          </a:p>
          <a:p>
            <a:pPr lvl="1"/>
            <a:r>
              <a:rPr lang="en-US" sz="2500" dirty="0"/>
              <a:t>d. To participate as a Scrum Team member</a:t>
            </a:r>
          </a:p>
          <a:p>
            <a:pPr lvl="1"/>
            <a:r>
              <a:rPr lang="en-US" sz="2500" dirty="0">
                <a:solidFill>
                  <a:srgbClr val="FF0000"/>
                </a:solidFill>
              </a:rPr>
              <a:t>e. It's not necessary for them to be in the meeting.</a:t>
            </a:r>
          </a:p>
          <a:p>
            <a:pPr lvl="1"/>
            <a:endParaRPr lang="en-US" sz="2500" dirty="0">
              <a:solidFill>
                <a:srgbClr val="FF0000"/>
              </a:solidFill>
            </a:endParaRPr>
          </a:p>
          <a:p>
            <a:pPr lvl="1">
              <a:buNone/>
            </a:pPr>
            <a:r>
              <a:rPr lang="en-US" sz="2500" dirty="0"/>
              <a:t>	a. The Scrum Master facilitates the meetings as requested or required.</a:t>
            </a:r>
          </a:p>
          <a:p>
            <a:pPr lvl="1">
              <a:buNone/>
            </a:pPr>
            <a:br>
              <a:rPr lang="en-US" sz="2500" dirty="0"/>
            </a:br>
            <a:r>
              <a:rPr lang="en-US" sz="2500" dirty="0"/>
              <a:t>b. If needed, it will be done by the developers</a:t>
            </a:r>
          </a:p>
          <a:p>
            <a:pPr lvl="1">
              <a:buNone/>
            </a:pPr>
            <a:r>
              <a:rPr lang="en-US" sz="2500" dirty="0"/>
              <a:t>.</a:t>
            </a:r>
            <a:br>
              <a:rPr lang="en-US" sz="2500" dirty="0"/>
            </a:br>
            <a:r>
              <a:rPr lang="en-US" sz="2500" dirty="0"/>
              <a:t>c. The Scrum Master is focused on the context, not content.</a:t>
            </a:r>
          </a:p>
          <a:p>
            <a:pPr lvl="1">
              <a:buNone/>
            </a:pPr>
            <a:br>
              <a:rPr lang="en-US" sz="2500" dirty="0"/>
            </a:br>
            <a:r>
              <a:rPr lang="en-US" sz="2500" dirty="0"/>
              <a:t>d. Daily Scrum is not for the Scrum Team (all three roles), but only for the Development Team.</a:t>
            </a:r>
          </a:p>
          <a:p>
            <a:pPr lvl="1">
              <a:buNone/>
            </a:pPr>
            <a:br>
              <a:rPr lang="en-US" sz="2500" dirty="0"/>
            </a:br>
            <a:r>
              <a:rPr lang="en-US" sz="2500" dirty="0"/>
              <a:t>e. The question is asking for reasons, and this is not really a reason, but a statement that objects the existence of any reason. It may not be a perfect way of formulating the question, but this is the type of choice you may see in your exam.</a:t>
            </a:r>
            <a:br>
              <a:rPr lang="en-US" sz="2500" dirty="0"/>
            </a:br>
            <a:r>
              <a:rPr lang="en-US" sz="2500" dirty="0"/>
              <a:t>In general, Daily Scrum is for the Development Team, which means that only the developers "participate" (talk). Others can "attend" (watch), but they won't "participate" (talk). Well, unless it's about a Scrum Master facilitating the meeting (not so common), in which case they will talk a little ;) However, this contribution of the Scrum Master is about the context, not the content.</a:t>
            </a:r>
            <a:endParaRPr lang="en-US" sz="2500" dirty="0">
              <a:solidFill>
                <a:srgbClr val="FF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normAutofit fontScale="85000" lnSpcReduction="10000"/>
          </a:bodyPr>
          <a:lstStyle/>
          <a:p>
            <a:r>
              <a:rPr lang="en-US" b="1" dirty="0"/>
              <a:t>Which three of the following actions may a Scrum Master take in starting up a project?</a:t>
            </a:r>
          </a:p>
          <a:p>
            <a:pPr lvl="1"/>
            <a:r>
              <a:rPr lang="en-US" dirty="0"/>
              <a:t>a. Ask the Product Owner to explain the project, its business need, history, goals, and context.</a:t>
            </a:r>
          </a:p>
          <a:p>
            <a:pPr lvl="1"/>
            <a:r>
              <a:rPr lang="en-US" dirty="0"/>
              <a:t>b. Ask the team to work together and prepare a complete Product Backlog.</a:t>
            </a:r>
          </a:p>
          <a:p>
            <a:pPr lvl="1"/>
            <a:r>
              <a:rPr lang="en-US" dirty="0"/>
              <a:t>c. Ask the development managers to introduce their departments and capabilities.</a:t>
            </a:r>
          </a:p>
          <a:p>
            <a:pPr lvl="1"/>
            <a:r>
              <a:rPr lang="en-US" dirty="0"/>
              <a:t>d. Ask the Development Team members to introduce themselves to each other and tell about their skills and background.</a:t>
            </a:r>
          </a:p>
          <a:p>
            <a:pPr lvl="1"/>
            <a:r>
              <a:rPr lang="en-US" dirty="0"/>
              <a:t>e. Ensure that team members have clear roles and responsibilities.</a:t>
            </a:r>
          </a:p>
          <a:p>
            <a:pPr lvl="1"/>
            <a:r>
              <a:rPr lang="en-US" dirty="0"/>
              <a:t>f. Ask the Development Team to discuss and identify the way they are going to develop the product.</a:t>
            </a:r>
          </a:p>
          <a:p>
            <a:endParaRPr lang="fr-F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785794"/>
            <a:ext cx="8229600" cy="5824558"/>
          </a:xfrm>
        </p:spPr>
        <p:txBody>
          <a:bodyPr>
            <a:normAutofit fontScale="70000" lnSpcReduction="20000"/>
          </a:bodyPr>
          <a:lstStyle/>
          <a:p>
            <a:r>
              <a:rPr lang="en-US" b="1" dirty="0"/>
              <a:t>Which two of the following actions may a Scrum Master take in starting up a project?</a:t>
            </a:r>
          </a:p>
          <a:p>
            <a:pPr lvl="1"/>
            <a:r>
              <a:rPr lang="en-US" dirty="0">
                <a:solidFill>
                  <a:srgbClr val="FF0000"/>
                </a:solidFill>
              </a:rPr>
              <a:t>a. Ask the Product Owner to explain the project, its business need, history, goals, and context.</a:t>
            </a:r>
          </a:p>
          <a:p>
            <a:pPr lvl="1"/>
            <a:r>
              <a:rPr lang="en-US" dirty="0"/>
              <a:t>b. Ask the team to work together and prepare a complete Product Backlog.</a:t>
            </a:r>
          </a:p>
          <a:p>
            <a:pPr lvl="1"/>
            <a:r>
              <a:rPr lang="en-US" dirty="0"/>
              <a:t>c. Ask the development managers to introduce their departments and capabilities.</a:t>
            </a:r>
          </a:p>
          <a:p>
            <a:pPr lvl="1"/>
            <a:r>
              <a:rPr lang="en-US" dirty="0">
                <a:solidFill>
                  <a:srgbClr val="FF0000"/>
                </a:solidFill>
              </a:rPr>
              <a:t>d. Ask the Development Team members to introduce themselves to each other and tell about their skills and background.</a:t>
            </a:r>
          </a:p>
          <a:p>
            <a:pPr lvl="1"/>
            <a:r>
              <a:rPr lang="en-US" dirty="0"/>
              <a:t>e. Ensure that team members have clear roles and responsibilities.</a:t>
            </a:r>
          </a:p>
          <a:p>
            <a:pPr lvl="1"/>
            <a:r>
              <a:rPr lang="en-US" dirty="0">
                <a:solidFill>
                  <a:srgbClr val="FF0000"/>
                </a:solidFill>
              </a:rPr>
              <a:t>f. Ask the Development Team to discuss and identify the way they are going to develop the product.</a:t>
            </a:r>
          </a:p>
          <a:p>
            <a:pPr>
              <a:buNone/>
            </a:pPr>
            <a:endParaRPr lang="en-US" dirty="0"/>
          </a:p>
          <a:p>
            <a:pPr>
              <a:buNone/>
            </a:pPr>
            <a:r>
              <a:rPr lang="en-US" dirty="0"/>
              <a:t>	b. Product Backlog is never complete.</a:t>
            </a:r>
          </a:p>
          <a:p>
            <a:pPr>
              <a:buNone/>
            </a:pPr>
            <a:br>
              <a:rPr lang="en-US" dirty="0"/>
            </a:br>
            <a:r>
              <a:rPr lang="en-US" dirty="0"/>
              <a:t>c. It has to be about the project and people internal to it, not the external departments. Remember that the team is cross-functional and does everything needed for the project, without outside help.</a:t>
            </a:r>
          </a:p>
          <a:p>
            <a:pPr>
              <a:buNone/>
            </a:pPr>
            <a:br>
              <a:rPr lang="en-US" dirty="0"/>
            </a:br>
            <a:r>
              <a:rPr lang="en-US" dirty="0"/>
              <a:t>e. They share accountability, and they do not have different roles and responsibilities.</a:t>
            </a:r>
            <a:endParaRPr lang="fr-F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Question Scrum.org</a:t>
            </a:r>
          </a:p>
        </p:txBody>
      </p:sp>
      <p:sp>
        <p:nvSpPr>
          <p:cNvPr id="3" name="Espace réservé du contenu 2"/>
          <p:cNvSpPr>
            <a:spLocks noGrp="1"/>
          </p:cNvSpPr>
          <p:nvPr>
            <p:ph idx="1"/>
          </p:nvPr>
        </p:nvSpPr>
        <p:spPr/>
        <p:txBody>
          <a:bodyPr>
            <a:normAutofit fontScale="92500"/>
          </a:bodyPr>
          <a:lstStyle/>
          <a:p>
            <a:r>
              <a:rPr lang="en-US" b="1" dirty="0"/>
              <a:t>The Product Owner is not collaborating with the developers during the Sprint. Which two of the following actions would you choose as the Scrum Master?</a:t>
            </a:r>
          </a:p>
          <a:p>
            <a:pPr lvl="1"/>
            <a:r>
              <a:rPr lang="en-US" dirty="0"/>
              <a:t>a. Cancel the Sprint and start training the Product Owner.</a:t>
            </a:r>
          </a:p>
          <a:p>
            <a:pPr lvl="1"/>
            <a:r>
              <a:rPr lang="en-US" dirty="0"/>
              <a:t>b. Bring up the issue in the next Sprint Retrospective.</a:t>
            </a:r>
          </a:p>
          <a:p>
            <a:pPr lvl="1"/>
            <a:r>
              <a:rPr lang="en-US" dirty="0"/>
              <a:t>c. Coach the Product Owner to understand why collaboration is important in Scrum and how it can affect the value of the product.</a:t>
            </a:r>
          </a:p>
          <a:p>
            <a:pPr lvl="1"/>
            <a:r>
              <a:rPr lang="en-US" dirty="0"/>
              <a:t>d. Nominate someone else as the proxy Product Owner.</a:t>
            </a:r>
          </a:p>
          <a:p>
            <a:pPr lvl="1"/>
            <a:r>
              <a:rPr lang="en-US" dirty="0"/>
              <a:t>e. Talk to the functional manager of the Product Owner.</a:t>
            </a:r>
          </a:p>
          <a:p>
            <a:pPr lvl="1">
              <a:buNone/>
            </a:pPr>
            <a:endParaRPr lang="en-US" dirty="0"/>
          </a:p>
          <a:p>
            <a:endParaRPr lang="fr-FR"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ébit">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Débit">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Débit">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348B8EE796534EA515A72EB8DF0467" ma:contentTypeVersion="2" ma:contentTypeDescription="Crée un document." ma:contentTypeScope="" ma:versionID="d72c204ef84e89ef20098739caf5f594">
  <xsd:schema xmlns:xsd="http://www.w3.org/2001/XMLSchema" xmlns:xs="http://www.w3.org/2001/XMLSchema" xmlns:p="http://schemas.microsoft.com/office/2006/metadata/properties" xmlns:ns2="ba37132a-3a18-4652-9893-a0d1d692bbc7" targetNamespace="http://schemas.microsoft.com/office/2006/metadata/properties" ma:root="true" ma:fieldsID="b9055a1c6f3660e9190836bb4096bb3a" ns2:_="">
    <xsd:import namespace="ba37132a-3a18-4652-9893-a0d1d692bbc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37132a-3a18-4652-9893-a0d1d692bb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E3951F-2C3A-4D94-B559-5F2B95D32AB9}"/>
</file>

<file path=customXml/itemProps2.xml><?xml version="1.0" encoding="utf-8"?>
<ds:datastoreItem xmlns:ds="http://schemas.openxmlformats.org/officeDocument/2006/customXml" ds:itemID="{5902CB38-8A7B-4DC6-B657-B503AD5B8D0C}"/>
</file>

<file path=customXml/itemProps3.xml><?xml version="1.0" encoding="utf-8"?>
<ds:datastoreItem xmlns:ds="http://schemas.openxmlformats.org/officeDocument/2006/customXml" ds:itemID="{9722D15B-B136-4239-8ECD-4BB6EB1DF3E3}"/>
</file>

<file path=docProps/app.xml><?xml version="1.0" encoding="utf-8"?>
<Properties xmlns="http://schemas.openxmlformats.org/officeDocument/2006/extended-properties" xmlns:vt="http://schemas.openxmlformats.org/officeDocument/2006/docPropsVTypes">
  <TotalTime>1799</TotalTime>
  <Words>17862</Words>
  <Application>Microsoft Office PowerPoint</Application>
  <PresentationFormat>Affichage à l'écran (4:3)</PresentationFormat>
  <Paragraphs>1953</Paragraphs>
  <Slides>281</Slides>
  <Notes>3</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281</vt:i4>
      </vt:variant>
    </vt:vector>
  </HeadingPairs>
  <TitlesOfParts>
    <vt:vector size="289" baseType="lpstr">
      <vt:lpstr>Arial</vt:lpstr>
      <vt:lpstr>Calibri</vt:lpstr>
      <vt:lpstr>Constantia</vt:lpstr>
      <vt:lpstr>Helvetica Neue</vt:lpstr>
      <vt:lpstr>Times New Roman</vt:lpstr>
      <vt:lpstr>Wingdings 2</vt:lpstr>
      <vt:lpstr>Débit</vt:lpstr>
      <vt:lpstr>Office Theme</vt:lpstr>
      <vt:lpstr>Présentation PowerPoint</vt:lpstr>
      <vt:lpstr>Le contenu de la formation</vt:lpstr>
      <vt:lpstr>PSM 1 : Pourquoi être certifié ? </vt:lpstr>
      <vt:lpstr>Professionnel Scrum Certifié </vt:lpstr>
      <vt:lpstr>CHAPITRE 1 : DE L’APPROCHE CLASSIQUE A L’APPROCHE AGILE</vt:lpstr>
      <vt:lpstr>Un Projet classique</vt:lpstr>
      <vt:lpstr>Les Méthodes Classiques </vt:lpstr>
      <vt:lpstr>Les Méthodes Classiques </vt:lpstr>
      <vt:lpstr>Présentation PowerPoint</vt:lpstr>
      <vt:lpstr>Les limites des méthodes classiques </vt:lpstr>
      <vt:lpstr>Présentation PowerPoint</vt:lpstr>
      <vt:lpstr>L’évolution technologique </vt:lpstr>
      <vt:lpstr>Présentation PowerPoint</vt:lpstr>
      <vt:lpstr>Présentation PowerPoint</vt:lpstr>
      <vt:lpstr>Principales différences entre l’approche agile et classique </vt:lpstr>
      <vt:lpstr>Présentation PowerPoint</vt:lpstr>
      <vt:lpstr>Présentation PowerPoint</vt:lpstr>
      <vt:lpstr>La philosophie Agile</vt:lpstr>
      <vt:lpstr>Une multitude de « méthodes »</vt:lpstr>
      <vt:lpstr>Présentation PowerPoint</vt:lpstr>
      <vt:lpstr>DSDM : Dynamic Systems Development Method </vt:lpstr>
      <vt:lpstr>FDD : Feature driven development</vt:lpstr>
      <vt:lpstr>Crystal </vt:lpstr>
      <vt:lpstr>eXtreme Programming (XP)</vt:lpstr>
      <vt:lpstr>Lean </vt:lpstr>
      <vt:lpstr>Lean Canvas </vt:lpstr>
      <vt:lpstr>Kanban </vt:lpstr>
      <vt:lpstr>Le DevOps : une évolution naturelle </vt:lpstr>
      <vt:lpstr>Présentation PowerPoint</vt:lpstr>
      <vt:lpstr>La galaxy Agile</vt:lpstr>
      <vt:lpstr>Présentation PowerPoint</vt:lpstr>
      <vt:lpstr>Scrum par Scrum Life </vt:lpstr>
      <vt:lpstr>Scrum, un Framework Agile </vt:lpstr>
      <vt:lpstr>Définition de Scrum </vt:lpstr>
      <vt:lpstr>Scrum 2020 : Un framework Lean</vt:lpstr>
      <vt:lpstr>Présentation PowerPoint</vt:lpstr>
      <vt:lpstr>Incrémental et itératif </vt:lpstr>
      <vt:lpstr>Présentation PowerPoint</vt:lpstr>
      <vt:lpstr>Présentation PowerPoint</vt:lpstr>
      <vt:lpstr>  Selon une étude, les fonctionnalités du logiciel sont utilisées : </vt:lpstr>
      <vt:lpstr>Serious game : Perdus dans le désert</vt:lpstr>
      <vt:lpstr>Présentation PowerPoint</vt:lpstr>
      <vt:lpstr>Présentation PowerPoint</vt:lpstr>
      <vt:lpstr>Le manque de vision : Le groupe ne prend pas le temps au début de l'exercice de définir sa vision ou sa stratégie. </vt:lpstr>
      <vt:lpstr>Présentation PowerPoint</vt:lpstr>
      <vt:lpstr>L’empirisme </vt:lpstr>
      <vt:lpstr>LA TRANSPARENCE</vt:lpstr>
      <vt:lpstr>L’inspection</vt:lpstr>
      <vt:lpstr>L’adaptation </vt:lpstr>
      <vt:lpstr>Valeurs de Scrum </vt:lpstr>
      <vt:lpstr>La maitrise du temps </vt:lpstr>
      <vt:lpstr>Pour résumer, Scrum est :</vt:lpstr>
      <vt:lpstr>Mais Scrum n’est pas :</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CHAPITRE 2 : LE SCRUM MASTER</vt:lpstr>
      <vt:lpstr>Les Rôles mis en jeu </vt:lpstr>
      <vt:lpstr>L’approche “classique” du chef de projet</vt:lpstr>
      <vt:lpstr>La répartition des responsabilités dans Scrum</vt:lpstr>
      <vt:lpstr>Le Scrum Master </vt:lpstr>
      <vt:lpstr>Rôle : Méthode et organisation </vt:lpstr>
      <vt:lpstr>Ses compétences, son rôle  </vt:lpstr>
      <vt:lpstr>Scrum Guide 2020 : le Nouveau Scrum Master</vt:lpstr>
      <vt:lpstr>Qu’est ce qu’un processus ? </vt:lpstr>
      <vt:lpstr>Le management visuel</vt:lpstr>
      <vt:lpstr>Moving Motivator </vt:lpstr>
      <vt:lpstr>Matrice de compétences </vt:lpstr>
      <vt:lpstr>GPEC</vt:lpstr>
      <vt:lpstr>Présentation PowerPoint</vt:lpstr>
      <vt:lpstr>Question Scrum.org</vt:lpstr>
      <vt:lpstr>Présentation PowerPoint</vt:lpstr>
      <vt:lpstr>Présentation PowerPoint</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CHAPITRE 3 : LE PRODUCT OWNER</vt:lpstr>
      <vt:lpstr>Le product Owner</vt:lpstr>
      <vt:lpstr>Vision et responsabilité « produit »</vt:lpstr>
      <vt:lpstr>4 Rôles principaux : </vt:lpstr>
      <vt:lpstr>Compétences du Product Owner</vt:lpstr>
      <vt:lpstr>Au sein de l’équipe, un garant</vt:lpstr>
      <vt:lpstr>Positionnement </vt:lpstr>
      <vt:lpstr>Le Product Backlog (carnet de produit) </vt:lpstr>
      <vt:lpstr>Caractéristique du Backlog </vt:lpstr>
      <vt:lpstr>Le Backlog est donc : </vt:lpstr>
      <vt:lpstr>L’Item de Product Backlog (PBI)</vt:lpstr>
      <vt:lpstr>Scrum 2020, Le nouveau Product Backlog Item</vt:lpstr>
      <vt:lpstr>Scrum 2020 : Le Product Goal</vt:lpstr>
      <vt:lpstr>Les exigences non-fonctionnelles </vt:lpstr>
      <vt:lpstr>Conseil pour formaliser le besoin</vt:lpstr>
      <vt:lpstr>Conseil pour formaliser le besoin</vt:lpstr>
      <vt:lpstr>Definition of ready (DOR)</vt:lpstr>
      <vt:lpstr>Présentation PowerPoint</vt:lpstr>
      <vt:lpstr>Pimp My Clock</vt:lpstr>
      <vt:lpstr>Différents niveaux de vision de produit </vt:lpstr>
      <vt:lpstr>Quelques repères de taille</vt:lpstr>
      <vt:lpstr>Gérer les priorités </vt:lpstr>
      <vt:lpstr>Gérer les priorités </vt:lpstr>
      <vt:lpstr>Erreurs à éviter </vt:lpstr>
      <vt:lpstr>Proxy Product Owner</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CHAPITRE 4 : L’EQUIPE DE DEVELOPPEMENT</vt:lpstr>
      <vt:lpstr>L’équipe de développement</vt:lpstr>
      <vt:lpstr>Sa Mission</vt:lpstr>
      <vt:lpstr>Sa responsabilité </vt:lpstr>
      <vt:lpstr>Qui-sont ils ? </vt:lpstr>
      <vt:lpstr>Scrum 2020 : la disparition de la Dev Team</vt:lpstr>
      <vt:lpstr>Definition of done</vt:lpstr>
      <vt:lpstr>Dette Technique </vt:lpstr>
      <vt:lpstr>Le planning poker </vt:lpstr>
      <vt:lpstr>Vélocité d’une équipe </vt:lpstr>
      <vt:lpstr>Recette : Mousse au chocolat light, cœur de Guanaja à la banane flambée, glace banane rhum https://www.scrumpoker-online.org/en/room/180210/scrum-poker </vt:lpstr>
      <vt:lpstr>Présentation PowerPoint</vt:lpstr>
      <vt:lpstr>Scrum 2020 : Scrum devient No Estimate</vt:lpstr>
      <vt:lpstr>Le Spike</vt:lpstr>
      <vt:lpstr>Le backlog Refinement</vt:lpstr>
      <vt:lpstr>Le Sprint Backlog </vt:lpstr>
      <vt:lpstr>Le Sprint Goal</vt:lpstr>
      <vt:lpstr>Pourquoi un Sprint Goal ? </vt:lpstr>
      <vt:lpstr>Scrum 2020 :Les nouveaux Artefacts  </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Les parties prenantes (Stakeholders)</vt:lpstr>
      <vt:lpstr>Le Coach Agile </vt:lpstr>
      <vt:lpstr>Question Scrum.org</vt:lpstr>
      <vt:lpstr>Présentation PowerPoint</vt:lpstr>
      <vt:lpstr>Question Scrum.org</vt:lpstr>
      <vt:lpstr>Présentation PowerPoint</vt:lpstr>
      <vt:lpstr>Question Scrum.org</vt:lpstr>
      <vt:lpstr>Présentation PowerPoint</vt:lpstr>
      <vt:lpstr>CHAPITRE 5 : LES EVENEMENTS SCRUMS</vt:lpstr>
      <vt:lpstr>Les événements Scrums </vt:lpstr>
      <vt:lpstr>Le Sprint </vt:lpstr>
      <vt:lpstr>Sprint zéro</vt:lpstr>
      <vt:lpstr>Le sprint Planning </vt:lpstr>
      <vt:lpstr>Scrum 2020 : Un nouveau Sprint Planning </vt:lpstr>
      <vt:lpstr>La Sprint Review : L’inspection</vt:lpstr>
      <vt:lpstr>Présentation PowerPoint</vt:lpstr>
      <vt:lpstr>La Sprint Retrospective </vt:lpstr>
      <vt:lpstr>Présentation PowerPoint</vt:lpstr>
      <vt:lpstr>Présentation PowerPoint</vt:lpstr>
      <vt:lpstr>Le Daily Meeting : la mêlée  </vt:lpstr>
      <vt:lpstr>Présentation PowerPoint</vt:lpstr>
      <vt:lpstr>Scrum 2020 : Le nouveau Daily Scrum</vt:lpstr>
      <vt:lpstr>Le Daily par SCRUM LIFE </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Question Scrum.org</vt:lpstr>
      <vt:lpstr>Présentation PowerPoint</vt:lpstr>
      <vt:lpstr>Présentation PowerPoint</vt:lpstr>
      <vt:lpstr>Scrum 2020 : les modifications entre les versions de 2017 et 2020</vt:lpstr>
      <vt:lpstr>Présentation PowerPoint</vt:lpstr>
      <vt:lpstr>Présentation PowerPoint</vt:lpstr>
      <vt:lpstr>Présentation PowerPoint</vt:lpstr>
      <vt:lpstr>Présentation PowerPoint</vt:lpstr>
      <vt:lpstr>Présentation PowerPoint</vt:lpstr>
      <vt:lpstr>Présentation PowerPoint</vt:lpstr>
      <vt:lpstr>Ceci n’est pas un dictionnaire </vt:lpstr>
      <vt:lpstr>Sources / Bibliographie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Timothée Novion</dc:creator>
  <cp:lastModifiedBy>Timothée Novion</cp:lastModifiedBy>
  <cp:revision>1</cp:revision>
  <dcterms:created xsi:type="dcterms:W3CDTF">2021-01-03T14:50:02Z</dcterms:created>
  <dcterms:modified xsi:type="dcterms:W3CDTF">2021-01-05T14:16:28Z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0x0101007B348B8EE796534EA515A72EB8DF0467</vt:lpwstr>
  </property>
</Properties>
</file>